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 id="262" r:id="rId8"/>
    <p:sldId id="263" r:id="rId9"/>
    <p:sldId id="267" r:id="rId10"/>
    <p:sldId id="268" r:id="rId11"/>
    <p:sldId id="264" r:id="rId12"/>
    <p:sldId id="265" r:id="rId13"/>
    <p:sldId id="266" r:id="rId14"/>
    <p:sldId id="269" r:id="rId15"/>
    <p:sldId id="270"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6" d="100"/>
          <a:sy n="86" d="100"/>
        </p:scale>
        <p:origin x="562"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3D7AF202-A409-437B-B267-0DC3FE5E839A}" type="datetimeFigureOut">
              <a:rPr lang="es-AR" smtClean="0"/>
              <a:t>7/7/2022</a:t>
            </a:fld>
            <a:endParaRPr lang="es-AR"/>
          </a:p>
        </p:txBody>
      </p:sp>
      <p:sp>
        <p:nvSpPr>
          <p:cNvPr id="5" name="Footer Placeholder 4"/>
          <p:cNvSpPr>
            <a:spLocks noGrp="1"/>
          </p:cNvSpPr>
          <p:nvPr>
            <p:ph type="ftr" sz="quarter" idx="11"/>
          </p:nvPr>
        </p:nvSpPr>
        <p:spPr/>
        <p:txBody>
          <a:bodyPr/>
          <a:lstStyle/>
          <a:p>
            <a:endParaRPr lang="es-AR"/>
          </a:p>
        </p:txBody>
      </p:sp>
      <p:sp>
        <p:nvSpPr>
          <p:cNvPr id="6" name="Slide Number Placeholder 5"/>
          <p:cNvSpPr>
            <a:spLocks noGrp="1"/>
          </p:cNvSpPr>
          <p:nvPr>
            <p:ph type="sldNum" sz="quarter" idx="12"/>
          </p:nvPr>
        </p:nvSpPr>
        <p:spPr/>
        <p:txBody>
          <a:bodyPr/>
          <a:lstStyle/>
          <a:p>
            <a:fld id="{A2BD3120-F9AD-45C6-AD7A-DB57307A7022}" type="slidenum">
              <a:rPr lang="es-AR" smtClean="0"/>
              <a:t>‹Nº›</a:t>
            </a:fld>
            <a:endParaRPr lang="es-AR"/>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63560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3D7AF202-A409-437B-B267-0DC3FE5E839A}" type="datetimeFigureOut">
              <a:rPr lang="es-AR" smtClean="0"/>
              <a:t>7/7/2022</a:t>
            </a:fld>
            <a:endParaRPr lang="es-AR"/>
          </a:p>
        </p:txBody>
      </p:sp>
      <p:sp>
        <p:nvSpPr>
          <p:cNvPr id="5" name="Footer Placeholder 4"/>
          <p:cNvSpPr>
            <a:spLocks noGrp="1"/>
          </p:cNvSpPr>
          <p:nvPr>
            <p:ph type="ftr" sz="quarter" idx="11"/>
          </p:nvPr>
        </p:nvSpPr>
        <p:spPr/>
        <p:txBody>
          <a:bodyPr/>
          <a:lstStyle/>
          <a:p>
            <a:endParaRPr lang="es-AR"/>
          </a:p>
        </p:txBody>
      </p:sp>
      <p:sp>
        <p:nvSpPr>
          <p:cNvPr id="6" name="Slide Number Placeholder 5"/>
          <p:cNvSpPr>
            <a:spLocks noGrp="1"/>
          </p:cNvSpPr>
          <p:nvPr>
            <p:ph type="sldNum" sz="quarter" idx="12"/>
          </p:nvPr>
        </p:nvSpPr>
        <p:spPr/>
        <p:txBody>
          <a:bodyPr/>
          <a:lstStyle/>
          <a:p>
            <a:fld id="{A2BD3120-F9AD-45C6-AD7A-DB57307A7022}" type="slidenum">
              <a:rPr lang="es-AR" smtClean="0"/>
              <a:t>‹Nº›</a:t>
            </a:fld>
            <a:endParaRPr lang="es-AR"/>
          </a:p>
        </p:txBody>
      </p:sp>
    </p:spTree>
    <p:extLst>
      <p:ext uri="{BB962C8B-B14F-4D97-AF65-F5344CB8AC3E}">
        <p14:creationId xmlns:p14="http://schemas.microsoft.com/office/powerpoint/2010/main" val="31068163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Título vertical y texto">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3D7AF202-A409-437B-B267-0DC3FE5E839A}" type="datetimeFigureOut">
              <a:rPr lang="es-AR" smtClean="0"/>
              <a:t>7/7/2022</a:t>
            </a:fld>
            <a:endParaRPr lang="es-AR"/>
          </a:p>
        </p:txBody>
      </p:sp>
      <p:sp>
        <p:nvSpPr>
          <p:cNvPr id="5" name="Footer Placeholder 4"/>
          <p:cNvSpPr>
            <a:spLocks noGrp="1"/>
          </p:cNvSpPr>
          <p:nvPr>
            <p:ph type="ftr" sz="quarter" idx="11"/>
          </p:nvPr>
        </p:nvSpPr>
        <p:spPr/>
        <p:txBody>
          <a:bodyPr/>
          <a:lstStyle/>
          <a:p>
            <a:endParaRPr lang="es-AR"/>
          </a:p>
        </p:txBody>
      </p:sp>
      <p:sp>
        <p:nvSpPr>
          <p:cNvPr id="6" name="Slide Number Placeholder 5"/>
          <p:cNvSpPr>
            <a:spLocks noGrp="1"/>
          </p:cNvSpPr>
          <p:nvPr>
            <p:ph type="sldNum" sz="quarter" idx="12"/>
          </p:nvPr>
        </p:nvSpPr>
        <p:spPr/>
        <p:txBody>
          <a:bodyPr/>
          <a:lstStyle/>
          <a:p>
            <a:fld id="{A2BD3120-F9AD-45C6-AD7A-DB57307A7022}" type="slidenum">
              <a:rPr lang="es-AR" smtClean="0"/>
              <a:t>‹Nº›</a:t>
            </a:fld>
            <a:endParaRPr lang="es-AR"/>
          </a:p>
        </p:txBody>
      </p:sp>
    </p:spTree>
    <p:extLst>
      <p:ext uri="{BB962C8B-B14F-4D97-AF65-F5344CB8AC3E}">
        <p14:creationId xmlns:p14="http://schemas.microsoft.com/office/powerpoint/2010/main" val="42677857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3D7AF202-A409-437B-B267-0DC3FE5E839A}" type="datetimeFigureOut">
              <a:rPr lang="es-AR" smtClean="0"/>
              <a:t>7/7/2022</a:t>
            </a:fld>
            <a:endParaRPr lang="es-AR"/>
          </a:p>
        </p:txBody>
      </p:sp>
      <p:sp>
        <p:nvSpPr>
          <p:cNvPr id="5" name="Footer Placeholder 4"/>
          <p:cNvSpPr>
            <a:spLocks noGrp="1"/>
          </p:cNvSpPr>
          <p:nvPr>
            <p:ph type="ftr" sz="quarter" idx="11"/>
          </p:nvPr>
        </p:nvSpPr>
        <p:spPr/>
        <p:txBody>
          <a:bodyPr/>
          <a:lstStyle/>
          <a:p>
            <a:endParaRPr lang="es-AR"/>
          </a:p>
        </p:txBody>
      </p:sp>
      <p:sp>
        <p:nvSpPr>
          <p:cNvPr id="6" name="Slide Number Placeholder 5"/>
          <p:cNvSpPr>
            <a:spLocks noGrp="1"/>
          </p:cNvSpPr>
          <p:nvPr>
            <p:ph type="sldNum" sz="quarter" idx="12"/>
          </p:nvPr>
        </p:nvSpPr>
        <p:spPr/>
        <p:txBody>
          <a:bodyPr/>
          <a:lstStyle/>
          <a:p>
            <a:fld id="{A2BD3120-F9AD-45C6-AD7A-DB57307A7022}" type="slidenum">
              <a:rPr lang="es-AR" smtClean="0"/>
              <a:t>‹Nº›</a:t>
            </a:fld>
            <a:endParaRPr lang="es-AR"/>
          </a:p>
        </p:txBody>
      </p:sp>
    </p:spTree>
    <p:extLst>
      <p:ext uri="{BB962C8B-B14F-4D97-AF65-F5344CB8AC3E}">
        <p14:creationId xmlns:p14="http://schemas.microsoft.com/office/powerpoint/2010/main" val="41844146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Encabezado de sección">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3D7AF202-A409-437B-B267-0DC3FE5E839A}" type="datetimeFigureOut">
              <a:rPr lang="es-AR" smtClean="0"/>
              <a:t>7/7/2022</a:t>
            </a:fld>
            <a:endParaRPr lang="es-AR"/>
          </a:p>
        </p:txBody>
      </p:sp>
      <p:sp>
        <p:nvSpPr>
          <p:cNvPr id="5" name="Footer Placeholder 4"/>
          <p:cNvSpPr>
            <a:spLocks noGrp="1"/>
          </p:cNvSpPr>
          <p:nvPr>
            <p:ph type="ftr" sz="quarter" idx="11"/>
          </p:nvPr>
        </p:nvSpPr>
        <p:spPr/>
        <p:txBody>
          <a:bodyPr/>
          <a:lstStyle/>
          <a:p>
            <a:endParaRPr lang="es-AR"/>
          </a:p>
        </p:txBody>
      </p:sp>
      <p:sp>
        <p:nvSpPr>
          <p:cNvPr id="6" name="Slide Number Placeholder 5"/>
          <p:cNvSpPr>
            <a:spLocks noGrp="1"/>
          </p:cNvSpPr>
          <p:nvPr>
            <p:ph type="sldNum" sz="quarter" idx="12"/>
          </p:nvPr>
        </p:nvSpPr>
        <p:spPr/>
        <p:txBody>
          <a:bodyPr/>
          <a:lstStyle/>
          <a:p>
            <a:fld id="{A2BD3120-F9AD-45C6-AD7A-DB57307A7022}" type="slidenum">
              <a:rPr lang="es-AR" smtClean="0"/>
              <a:t>‹Nº›</a:t>
            </a:fld>
            <a:endParaRPr lang="es-AR"/>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13164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3D7AF202-A409-437B-B267-0DC3FE5E839A}" type="datetimeFigureOut">
              <a:rPr lang="es-AR" smtClean="0"/>
              <a:t>7/7/2022</a:t>
            </a:fld>
            <a:endParaRPr lang="es-AR"/>
          </a:p>
        </p:txBody>
      </p:sp>
      <p:sp>
        <p:nvSpPr>
          <p:cNvPr id="6" name="Footer Placeholder 5"/>
          <p:cNvSpPr>
            <a:spLocks noGrp="1"/>
          </p:cNvSpPr>
          <p:nvPr>
            <p:ph type="ftr" sz="quarter" idx="11"/>
          </p:nvPr>
        </p:nvSpPr>
        <p:spPr/>
        <p:txBody>
          <a:bodyPr/>
          <a:lstStyle/>
          <a:p>
            <a:endParaRPr lang="es-AR"/>
          </a:p>
        </p:txBody>
      </p:sp>
      <p:sp>
        <p:nvSpPr>
          <p:cNvPr id="7" name="Slide Number Placeholder 6"/>
          <p:cNvSpPr>
            <a:spLocks noGrp="1"/>
          </p:cNvSpPr>
          <p:nvPr>
            <p:ph type="sldNum" sz="quarter" idx="12"/>
          </p:nvPr>
        </p:nvSpPr>
        <p:spPr/>
        <p:txBody>
          <a:bodyPr/>
          <a:lstStyle/>
          <a:p>
            <a:fld id="{A2BD3120-F9AD-45C6-AD7A-DB57307A7022}" type="slidenum">
              <a:rPr lang="es-AR" smtClean="0"/>
              <a:t>‹Nº›</a:t>
            </a:fld>
            <a:endParaRPr lang="es-AR"/>
          </a:p>
        </p:txBody>
      </p:sp>
    </p:spTree>
    <p:extLst>
      <p:ext uri="{BB962C8B-B14F-4D97-AF65-F5344CB8AC3E}">
        <p14:creationId xmlns:p14="http://schemas.microsoft.com/office/powerpoint/2010/main" val="42512780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1097280" y="2582334"/>
            <a:ext cx="4937760" cy="3378200"/>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6217920" y="2582334"/>
            <a:ext cx="4937760" cy="3378200"/>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3D7AF202-A409-437B-B267-0DC3FE5E839A}" type="datetimeFigureOut">
              <a:rPr lang="es-AR" smtClean="0"/>
              <a:t>7/7/2022</a:t>
            </a:fld>
            <a:endParaRPr lang="es-AR"/>
          </a:p>
        </p:txBody>
      </p:sp>
      <p:sp>
        <p:nvSpPr>
          <p:cNvPr id="8" name="Footer Placeholder 7"/>
          <p:cNvSpPr>
            <a:spLocks noGrp="1"/>
          </p:cNvSpPr>
          <p:nvPr>
            <p:ph type="ftr" sz="quarter" idx="11"/>
          </p:nvPr>
        </p:nvSpPr>
        <p:spPr/>
        <p:txBody>
          <a:bodyPr/>
          <a:lstStyle/>
          <a:p>
            <a:endParaRPr lang="es-AR"/>
          </a:p>
        </p:txBody>
      </p:sp>
      <p:sp>
        <p:nvSpPr>
          <p:cNvPr id="9" name="Slide Number Placeholder 8"/>
          <p:cNvSpPr>
            <a:spLocks noGrp="1"/>
          </p:cNvSpPr>
          <p:nvPr>
            <p:ph type="sldNum" sz="quarter" idx="12"/>
          </p:nvPr>
        </p:nvSpPr>
        <p:spPr/>
        <p:txBody>
          <a:bodyPr/>
          <a:lstStyle/>
          <a:p>
            <a:fld id="{A2BD3120-F9AD-45C6-AD7A-DB57307A7022}" type="slidenum">
              <a:rPr lang="es-AR" smtClean="0"/>
              <a:t>‹Nº›</a:t>
            </a:fld>
            <a:endParaRPr lang="es-AR"/>
          </a:p>
        </p:txBody>
      </p:sp>
    </p:spTree>
    <p:extLst>
      <p:ext uri="{BB962C8B-B14F-4D97-AF65-F5344CB8AC3E}">
        <p14:creationId xmlns:p14="http://schemas.microsoft.com/office/powerpoint/2010/main" val="26086057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3D7AF202-A409-437B-B267-0DC3FE5E839A}" type="datetimeFigureOut">
              <a:rPr lang="es-AR" smtClean="0"/>
              <a:t>7/7/2022</a:t>
            </a:fld>
            <a:endParaRPr lang="es-AR"/>
          </a:p>
        </p:txBody>
      </p:sp>
      <p:sp>
        <p:nvSpPr>
          <p:cNvPr id="4" name="Footer Placeholder 3"/>
          <p:cNvSpPr>
            <a:spLocks noGrp="1"/>
          </p:cNvSpPr>
          <p:nvPr>
            <p:ph type="ftr" sz="quarter" idx="11"/>
          </p:nvPr>
        </p:nvSpPr>
        <p:spPr/>
        <p:txBody>
          <a:bodyPr/>
          <a:lstStyle/>
          <a:p>
            <a:endParaRPr lang="es-AR"/>
          </a:p>
        </p:txBody>
      </p:sp>
      <p:sp>
        <p:nvSpPr>
          <p:cNvPr id="5" name="Slide Number Placeholder 4"/>
          <p:cNvSpPr>
            <a:spLocks noGrp="1"/>
          </p:cNvSpPr>
          <p:nvPr>
            <p:ph type="sldNum" sz="quarter" idx="12"/>
          </p:nvPr>
        </p:nvSpPr>
        <p:spPr/>
        <p:txBody>
          <a:bodyPr/>
          <a:lstStyle/>
          <a:p>
            <a:fld id="{A2BD3120-F9AD-45C6-AD7A-DB57307A7022}" type="slidenum">
              <a:rPr lang="es-AR" smtClean="0"/>
              <a:t>‹Nº›</a:t>
            </a:fld>
            <a:endParaRPr lang="es-AR"/>
          </a:p>
        </p:txBody>
      </p:sp>
    </p:spTree>
    <p:extLst>
      <p:ext uri="{BB962C8B-B14F-4D97-AF65-F5344CB8AC3E}">
        <p14:creationId xmlns:p14="http://schemas.microsoft.com/office/powerpoint/2010/main" val="1694776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En blanco">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3D7AF202-A409-437B-B267-0DC3FE5E839A}" type="datetimeFigureOut">
              <a:rPr lang="es-AR" smtClean="0"/>
              <a:t>7/7/2022</a:t>
            </a:fld>
            <a:endParaRPr lang="es-AR"/>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s-AR"/>
          </a:p>
        </p:txBody>
      </p:sp>
      <p:sp>
        <p:nvSpPr>
          <p:cNvPr id="9" name="Slide Number Placeholder 8"/>
          <p:cNvSpPr>
            <a:spLocks noGrp="1"/>
          </p:cNvSpPr>
          <p:nvPr>
            <p:ph type="sldNum" sz="quarter" idx="12"/>
          </p:nvPr>
        </p:nvSpPr>
        <p:spPr/>
        <p:txBody>
          <a:bodyPr/>
          <a:lstStyle/>
          <a:p>
            <a:fld id="{A2BD3120-F9AD-45C6-AD7A-DB57307A7022}" type="slidenum">
              <a:rPr lang="es-AR" smtClean="0"/>
              <a:t>‹Nº›</a:t>
            </a:fld>
            <a:endParaRPr lang="es-AR"/>
          </a:p>
        </p:txBody>
      </p:sp>
    </p:spTree>
    <p:extLst>
      <p:ext uri="{BB962C8B-B14F-4D97-AF65-F5344CB8AC3E}">
        <p14:creationId xmlns:p14="http://schemas.microsoft.com/office/powerpoint/2010/main" val="28047771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ido con título">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s-ES"/>
              <a:t>Haga clic para modificar el estilo de título del patrón</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3D7AF202-A409-437B-B267-0DC3FE5E839A}" type="datetimeFigureOut">
              <a:rPr lang="es-AR" smtClean="0"/>
              <a:t>7/7/2022</a:t>
            </a:fld>
            <a:endParaRPr lang="es-AR"/>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s-AR"/>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A2BD3120-F9AD-45C6-AD7A-DB57307A7022}" type="slidenum">
              <a:rPr lang="es-AR" smtClean="0"/>
              <a:t>‹Nº›</a:t>
            </a:fld>
            <a:endParaRPr lang="es-AR"/>
          </a:p>
        </p:txBody>
      </p:sp>
    </p:spTree>
    <p:extLst>
      <p:ext uri="{BB962C8B-B14F-4D97-AF65-F5344CB8AC3E}">
        <p14:creationId xmlns:p14="http://schemas.microsoft.com/office/powerpoint/2010/main" val="28119815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n con título">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3D7AF202-A409-437B-B267-0DC3FE5E839A}" type="datetimeFigureOut">
              <a:rPr lang="es-AR" smtClean="0"/>
              <a:t>7/7/2022</a:t>
            </a:fld>
            <a:endParaRPr lang="es-AR"/>
          </a:p>
        </p:txBody>
      </p:sp>
      <p:sp>
        <p:nvSpPr>
          <p:cNvPr id="6" name="Footer Placeholder 5"/>
          <p:cNvSpPr>
            <a:spLocks noGrp="1"/>
          </p:cNvSpPr>
          <p:nvPr>
            <p:ph type="ftr" sz="quarter" idx="11"/>
          </p:nvPr>
        </p:nvSpPr>
        <p:spPr/>
        <p:txBody>
          <a:bodyPr/>
          <a:lstStyle/>
          <a:p>
            <a:endParaRPr lang="es-AR"/>
          </a:p>
        </p:txBody>
      </p:sp>
      <p:sp>
        <p:nvSpPr>
          <p:cNvPr id="7" name="Slide Number Placeholder 6"/>
          <p:cNvSpPr>
            <a:spLocks noGrp="1"/>
          </p:cNvSpPr>
          <p:nvPr>
            <p:ph type="sldNum" sz="quarter" idx="12"/>
          </p:nvPr>
        </p:nvSpPr>
        <p:spPr/>
        <p:txBody>
          <a:bodyPr/>
          <a:lstStyle/>
          <a:p>
            <a:fld id="{A2BD3120-F9AD-45C6-AD7A-DB57307A7022}" type="slidenum">
              <a:rPr lang="es-AR" smtClean="0"/>
              <a:t>‹Nº›</a:t>
            </a:fld>
            <a:endParaRPr lang="es-AR"/>
          </a:p>
        </p:txBody>
      </p:sp>
    </p:spTree>
    <p:extLst>
      <p:ext uri="{BB962C8B-B14F-4D97-AF65-F5344CB8AC3E}">
        <p14:creationId xmlns:p14="http://schemas.microsoft.com/office/powerpoint/2010/main" val="21139582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3D7AF202-A409-437B-B267-0DC3FE5E839A}" type="datetimeFigureOut">
              <a:rPr lang="es-AR" smtClean="0"/>
              <a:t>7/7/2022</a:t>
            </a:fld>
            <a:endParaRPr lang="es-AR"/>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s-AR"/>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A2BD3120-F9AD-45C6-AD7A-DB57307A7022}" type="slidenum">
              <a:rPr lang="es-AR" smtClean="0"/>
              <a:t>‹Nº›</a:t>
            </a:fld>
            <a:endParaRPr lang="es-AR"/>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496535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821511-7698-A37B-D322-09F3EB834CE2}"/>
              </a:ext>
            </a:extLst>
          </p:cNvPr>
          <p:cNvSpPr>
            <a:spLocks noGrp="1"/>
          </p:cNvSpPr>
          <p:nvPr>
            <p:ph type="ctrTitle"/>
          </p:nvPr>
        </p:nvSpPr>
        <p:spPr>
          <a:xfrm>
            <a:off x="1621654" y="767256"/>
            <a:ext cx="9144000" cy="1150320"/>
          </a:xfrm>
        </p:spPr>
        <p:txBody>
          <a:bodyPr/>
          <a:lstStyle/>
          <a:p>
            <a:r>
              <a:rPr lang="es-ES" dirty="0"/>
              <a:t>Trabajo Final </a:t>
            </a:r>
            <a:endParaRPr lang="es-AR" dirty="0"/>
          </a:p>
        </p:txBody>
      </p:sp>
      <p:sp>
        <p:nvSpPr>
          <p:cNvPr id="3" name="Subtítulo 2">
            <a:extLst>
              <a:ext uri="{FF2B5EF4-FFF2-40B4-BE49-F238E27FC236}">
                <a16:creationId xmlns:a16="http://schemas.microsoft.com/office/drawing/2014/main" id="{1446C14F-CBDC-A1EF-89B4-FA10D8CA1D24}"/>
              </a:ext>
            </a:extLst>
          </p:cNvPr>
          <p:cNvSpPr>
            <a:spLocks noGrp="1"/>
          </p:cNvSpPr>
          <p:nvPr>
            <p:ph type="subTitle" idx="1"/>
          </p:nvPr>
        </p:nvSpPr>
        <p:spPr>
          <a:xfrm>
            <a:off x="1621654" y="2734284"/>
            <a:ext cx="9144000" cy="1655762"/>
          </a:xfrm>
        </p:spPr>
        <p:txBody>
          <a:bodyPr>
            <a:normAutofit/>
          </a:bodyPr>
          <a:lstStyle/>
          <a:p>
            <a:r>
              <a:rPr lang="es-ES" sz="4000" dirty="0"/>
              <a:t>Procesamiento de imágenes satelitales con Python 2022</a:t>
            </a:r>
            <a:endParaRPr lang="es-AR" sz="4000" dirty="0"/>
          </a:p>
        </p:txBody>
      </p:sp>
    </p:spTree>
    <p:extLst>
      <p:ext uri="{BB962C8B-B14F-4D97-AF65-F5344CB8AC3E}">
        <p14:creationId xmlns:p14="http://schemas.microsoft.com/office/powerpoint/2010/main" val="39498729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0A23977D-8C8B-2E29-3EDB-C6F0B8443AB4}"/>
              </a:ext>
            </a:extLst>
          </p:cNvPr>
          <p:cNvPicPr>
            <a:picLocks noChangeAspect="1"/>
          </p:cNvPicPr>
          <p:nvPr/>
        </p:nvPicPr>
        <p:blipFill>
          <a:blip r:embed="rId2"/>
          <a:stretch>
            <a:fillRect/>
          </a:stretch>
        </p:blipFill>
        <p:spPr>
          <a:xfrm>
            <a:off x="1848439" y="716093"/>
            <a:ext cx="6919636" cy="5562845"/>
          </a:xfrm>
          <a:prstGeom prst="rect">
            <a:avLst/>
          </a:prstGeom>
        </p:spPr>
      </p:pic>
      <p:sp>
        <p:nvSpPr>
          <p:cNvPr id="9" name="CuadroTexto 8">
            <a:extLst>
              <a:ext uri="{FF2B5EF4-FFF2-40B4-BE49-F238E27FC236}">
                <a16:creationId xmlns:a16="http://schemas.microsoft.com/office/drawing/2014/main" id="{E3A2E830-15FA-832F-65DA-66098D29E20D}"/>
              </a:ext>
            </a:extLst>
          </p:cNvPr>
          <p:cNvSpPr txBox="1"/>
          <p:nvPr/>
        </p:nvSpPr>
        <p:spPr>
          <a:xfrm>
            <a:off x="259673" y="1444758"/>
            <a:ext cx="6094520" cy="369332"/>
          </a:xfrm>
          <a:prstGeom prst="rect">
            <a:avLst/>
          </a:prstGeom>
          <a:noFill/>
        </p:spPr>
        <p:txBody>
          <a:bodyPr wrap="square">
            <a:spAutoFit/>
          </a:bodyPr>
          <a:lstStyle/>
          <a:p>
            <a:pPr marL="0" indent="0">
              <a:buFont typeface="Arial" panose="020B0604020202020204" pitchFamily="34" charset="0"/>
              <a:buNone/>
            </a:pPr>
            <a:r>
              <a:rPr lang="es-ES" sz="1800" dirty="0"/>
              <a:t>5- Pastizales.</a:t>
            </a:r>
          </a:p>
        </p:txBody>
      </p:sp>
      <p:sp>
        <p:nvSpPr>
          <p:cNvPr id="11" name="CuadroTexto 10">
            <a:extLst>
              <a:ext uri="{FF2B5EF4-FFF2-40B4-BE49-F238E27FC236}">
                <a16:creationId xmlns:a16="http://schemas.microsoft.com/office/drawing/2014/main" id="{FCA2F99C-6DED-105B-81B3-866A33582224}"/>
              </a:ext>
            </a:extLst>
          </p:cNvPr>
          <p:cNvSpPr txBox="1"/>
          <p:nvPr/>
        </p:nvSpPr>
        <p:spPr>
          <a:xfrm>
            <a:off x="8271947" y="80477"/>
            <a:ext cx="6209930" cy="369332"/>
          </a:xfrm>
          <a:prstGeom prst="rect">
            <a:avLst/>
          </a:prstGeom>
          <a:noFill/>
        </p:spPr>
        <p:txBody>
          <a:bodyPr wrap="square">
            <a:spAutoFit/>
          </a:bodyPr>
          <a:lstStyle/>
          <a:p>
            <a:pPr marL="0" indent="0">
              <a:buFont typeface="Arial" panose="020B0604020202020204" pitchFamily="34" charset="0"/>
              <a:buNone/>
            </a:pPr>
            <a:r>
              <a:rPr lang="es-ES" sz="1800" dirty="0"/>
              <a:t>1- Urbano alta compacidad.</a:t>
            </a:r>
          </a:p>
        </p:txBody>
      </p:sp>
      <p:sp>
        <p:nvSpPr>
          <p:cNvPr id="13" name="CuadroTexto 12">
            <a:extLst>
              <a:ext uri="{FF2B5EF4-FFF2-40B4-BE49-F238E27FC236}">
                <a16:creationId xmlns:a16="http://schemas.microsoft.com/office/drawing/2014/main" id="{B0245A84-1E34-9D6F-11FE-7F7F1608B780}"/>
              </a:ext>
            </a:extLst>
          </p:cNvPr>
          <p:cNvSpPr txBox="1"/>
          <p:nvPr/>
        </p:nvSpPr>
        <p:spPr>
          <a:xfrm>
            <a:off x="144263" y="268748"/>
            <a:ext cx="6209930" cy="369332"/>
          </a:xfrm>
          <a:prstGeom prst="rect">
            <a:avLst/>
          </a:prstGeom>
          <a:noFill/>
        </p:spPr>
        <p:txBody>
          <a:bodyPr wrap="square">
            <a:spAutoFit/>
          </a:bodyPr>
          <a:lstStyle/>
          <a:p>
            <a:pPr marL="0" indent="0">
              <a:buFont typeface="Arial" panose="020B0604020202020204" pitchFamily="34" charset="0"/>
              <a:buNone/>
            </a:pPr>
            <a:r>
              <a:rPr lang="es-ES" sz="1800" dirty="0"/>
              <a:t>2- Urbano media compacidad.</a:t>
            </a:r>
          </a:p>
        </p:txBody>
      </p:sp>
      <p:sp>
        <p:nvSpPr>
          <p:cNvPr id="15" name="CuadroTexto 14">
            <a:extLst>
              <a:ext uri="{FF2B5EF4-FFF2-40B4-BE49-F238E27FC236}">
                <a16:creationId xmlns:a16="http://schemas.microsoft.com/office/drawing/2014/main" id="{4CA186A3-9A8A-EF9C-C0C7-8E8F553B16CD}"/>
              </a:ext>
            </a:extLst>
          </p:cNvPr>
          <p:cNvSpPr txBox="1"/>
          <p:nvPr/>
        </p:nvSpPr>
        <p:spPr>
          <a:xfrm>
            <a:off x="3778476" y="90380"/>
            <a:ext cx="6209930" cy="369332"/>
          </a:xfrm>
          <a:prstGeom prst="rect">
            <a:avLst/>
          </a:prstGeom>
          <a:noFill/>
        </p:spPr>
        <p:txBody>
          <a:bodyPr wrap="square">
            <a:spAutoFit/>
          </a:bodyPr>
          <a:lstStyle/>
          <a:p>
            <a:pPr marL="0" indent="0">
              <a:buFont typeface="Arial" panose="020B0604020202020204" pitchFamily="34" charset="0"/>
              <a:buNone/>
            </a:pPr>
            <a:r>
              <a:rPr lang="es-ES" sz="1800" dirty="0"/>
              <a:t>3- Urbano baja compacidad.</a:t>
            </a:r>
          </a:p>
        </p:txBody>
      </p:sp>
      <p:sp>
        <p:nvSpPr>
          <p:cNvPr id="17" name="CuadroTexto 16">
            <a:extLst>
              <a:ext uri="{FF2B5EF4-FFF2-40B4-BE49-F238E27FC236}">
                <a16:creationId xmlns:a16="http://schemas.microsoft.com/office/drawing/2014/main" id="{6C11E05C-E427-06A7-48B9-2457FF0A6DEE}"/>
              </a:ext>
            </a:extLst>
          </p:cNvPr>
          <p:cNvSpPr txBox="1"/>
          <p:nvPr/>
        </p:nvSpPr>
        <p:spPr>
          <a:xfrm>
            <a:off x="592585" y="4252118"/>
            <a:ext cx="7424928" cy="369332"/>
          </a:xfrm>
          <a:prstGeom prst="rect">
            <a:avLst/>
          </a:prstGeom>
          <a:noFill/>
        </p:spPr>
        <p:txBody>
          <a:bodyPr wrap="square">
            <a:spAutoFit/>
          </a:bodyPr>
          <a:lstStyle/>
          <a:p>
            <a:pPr marL="0" indent="0">
              <a:buFont typeface="Arial" panose="020B0604020202020204" pitchFamily="34" charset="0"/>
              <a:buNone/>
            </a:pPr>
            <a:r>
              <a:rPr lang="es-ES" sz="1800" dirty="0"/>
              <a:t>4- Monte.</a:t>
            </a:r>
          </a:p>
        </p:txBody>
      </p:sp>
      <p:sp>
        <p:nvSpPr>
          <p:cNvPr id="19" name="CuadroTexto 18">
            <a:extLst>
              <a:ext uri="{FF2B5EF4-FFF2-40B4-BE49-F238E27FC236}">
                <a16:creationId xmlns:a16="http://schemas.microsoft.com/office/drawing/2014/main" id="{3AC0AC74-7B54-7DA2-8660-85FCB886F68D}"/>
              </a:ext>
            </a:extLst>
          </p:cNvPr>
          <p:cNvSpPr txBox="1"/>
          <p:nvPr/>
        </p:nvSpPr>
        <p:spPr>
          <a:xfrm>
            <a:off x="8673084" y="1715713"/>
            <a:ext cx="7306056" cy="341632"/>
          </a:xfrm>
          <a:prstGeom prst="rect">
            <a:avLst/>
          </a:prstGeom>
          <a:noFill/>
        </p:spPr>
        <p:txBody>
          <a:bodyPr wrap="square">
            <a:spAutoFit/>
          </a:bodyPr>
          <a:lstStyle/>
          <a:p>
            <a:pPr>
              <a:lnSpc>
                <a:spcPct val="90000"/>
              </a:lnSpc>
              <a:spcBef>
                <a:spcPts val="1000"/>
              </a:spcBef>
            </a:pPr>
            <a:r>
              <a:rPr lang="es-ES" sz="1800" dirty="0"/>
              <a:t>9- Cultivo Hortícola </a:t>
            </a:r>
            <a:r>
              <a:rPr lang="es-ES" sz="1800" dirty="0" err="1"/>
              <a:t>Multiespecifico</a:t>
            </a:r>
            <a:r>
              <a:rPr lang="es-ES" sz="1800" dirty="0"/>
              <a:t>. </a:t>
            </a:r>
            <a:endParaRPr lang="es-AR" sz="1800" dirty="0"/>
          </a:p>
        </p:txBody>
      </p:sp>
      <p:sp>
        <p:nvSpPr>
          <p:cNvPr id="23" name="CuadroTexto 22">
            <a:extLst>
              <a:ext uri="{FF2B5EF4-FFF2-40B4-BE49-F238E27FC236}">
                <a16:creationId xmlns:a16="http://schemas.microsoft.com/office/drawing/2014/main" id="{E6E82D0B-5E9B-5BFD-C0E7-72AC828CFD00}"/>
              </a:ext>
            </a:extLst>
          </p:cNvPr>
          <p:cNvSpPr txBox="1"/>
          <p:nvPr/>
        </p:nvSpPr>
        <p:spPr>
          <a:xfrm>
            <a:off x="102360" y="3014693"/>
            <a:ext cx="7306056" cy="341632"/>
          </a:xfrm>
          <a:prstGeom prst="rect">
            <a:avLst/>
          </a:prstGeom>
          <a:noFill/>
        </p:spPr>
        <p:txBody>
          <a:bodyPr wrap="square">
            <a:spAutoFit/>
          </a:bodyPr>
          <a:lstStyle/>
          <a:p>
            <a:pPr>
              <a:lnSpc>
                <a:spcPct val="90000"/>
              </a:lnSpc>
              <a:spcBef>
                <a:spcPts val="1000"/>
              </a:spcBef>
            </a:pPr>
            <a:r>
              <a:rPr lang="es-ES" sz="1800" dirty="0"/>
              <a:t>6- Matorral/Arbustal.</a:t>
            </a:r>
          </a:p>
        </p:txBody>
      </p:sp>
      <p:sp>
        <p:nvSpPr>
          <p:cNvPr id="25" name="CuadroTexto 24">
            <a:extLst>
              <a:ext uri="{FF2B5EF4-FFF2-40B4-BE49-F238E27FC236}">
                <a16:creationId xmlns:a16="http://schemas.microsoft.com/office/drawing/2014/main" id="{7E0D56B4-39F7-0BAF-7363-7F5DC6096811}"/>
              </a:ext>
            </a:extLst>
          </p:cNvPr>
          <p:cNvSpPr txBox="1"/>
          <p:nvPr/>
        </p:nvSpPr>
        <p:spPr>
          <a:xfrm>
            <a:off x="2286509" y="6425988"/>
            <a:ext cx="7306056" cy="341632"/>
          </a:xfrm>
          <a:prstGeom prst="rect">
            <a:avLst/>
          </a:prstGeom>
          <a:noFill/>
        </p:spPr>
        <p:txBody>
          <a:bodyPr wrap="square">
            <a:spAutoFit/>
          </a:bodyPr>
          <a:lstStyle/>
          <a:p>
            <a:pPr>
              <a:lnSpc>
                <a:spcPct val="90000"/>
              </a:lnSpc>
              <a:spcBef>
                <a:spcPts val="1000"/>
              </a:spcBef>
            </a:pPr>
            <a:r>
              <a:rPr lang="es-ES" sz="1800" dirty="0"/>
              <a:t>7- Cuerpo de Agua.</a:t>
            </a:r>
          </a:p>
        </p:txBody>
      </p:sp>
      <p:sp>
        <p:nvSpPr>
          <p:cNvPr id="27" name="CuadroTexto 26">
            <a:extLst>
              <a:ext uri="{FF2B5EF4-FFF2-40B4-BE49-F238E27FC236}">
                <a16:creationId xmlns:a16="http://schemas.microsoft.com/office/drawing/2014/main" id="{19DE7BFD-4DDF-0E35-B305-DA3D4824EC55}"/>
              </a:ext>
            </a:extLst>
          </p:cNvPr>
          <p:cNvSpPr txBox="1"/>
          <p:nvPr/>
        </p:nvSpPr>
        <p:spPr>
          <a:xfrm>
            <a:off x="8768075" y="3655693"/>
            <a:ext cx="7306056" cy="341632"/>
          </a:xfrm>
          <a:prstGeom prst="rect">
            <a:avLst/>
          </a:prstGeom>
          <a:noFill/>
        </p:spPr>
        <p:txBody>
          <a:bodyPr wrap="square">
            <a:spAutoFit/>
          </a:bodyPr>
          <a:lstStyle/>
          <a:p>
            <a:pPr>
              <a:lnSpc>
                <a:spcPct val="90000"/>
              </a:lnSpc>
              <a:spcBef>
                <a:spcPts val="1000"/>
              </a:spcBef>
            </a:pPr>
            <a:r>
              <a:rPr lang="es-ES" sz="1800" dirty="0"/>
              <a:t>8- Cultivo Extensivo Anual.</a:t>
            </a:r>
          </a:p>
        </p:txBody>
      </p:sp>
      <p:cxnSp>
        <p:nvCxnSpPr>
          <p:cNvPr id="29" name="Conector recto de flecha 28">
            <a:extLst>
              <a:ext uri="{FF2B5EF4-FFF2-40B4-BE49-F238E27FC236}">
                <a16:creationId xmlns:a16="http://schemas.microsoft.com/office/drawing/2014/main" id="{44A12289-DE3C-FE9C-8233-932FD9857622}"/>
              </a:ext>
            </a:extLst>
          </p:cNvPr>
          <p:cNvCxnSpPr>
            <a:cxnSpLocks/>
          </p:cNvCxnSpPr>
          <p:nvPr/>
        </p:nvCxnSpPr>
        <p:spPr>
          <a:xfrm flipH="1" flipV="1">
            <a:off x="1848439" y="3356325"/>
            <a:ext cx="757601" cy="72005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3" name="Conector recto de flecha 32">
            <a:extLst>
              <a:ext uri="{FF2B5EF4-FFF2-40B4-BE49-F238E27FC236}">
                <a16:creationId xmlns:a16="http://schemas.microsoft.com/office/drawing/2014/main" id="{1F3C55DB-9EC2-03D8-F7BB-3B425159D0CD}"/>
              </a:ext>
            </a:extLst>
          </p:cNvPr>
          <p:cNvCxnSpPr>
            <a:cxnSpLocks/>
          </p:cNvCxnSpPr>
          <p:nvPr/>
        </p:nvCxnSpPr>
        <p:spPr>
          <a:xfrm flipH="1" flipV="1">
            <a:off x="1570731" y="1744469"/>
            <a:ext cx="2732720" cy="46230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5" name="Conector recto de flecha 34">
            <a:extLst>
              <a:ext uri="{FF2B5EF4-FFF2-40B4-BE49-F238E27FC236}">
                <a16:creationId xmlns:a16="http://schemas.microsoft.com/office/drawing/2014/main" id="{931014AD-91B3-CEDD-BC56-B946D952CF35}"/>
              </a:ext>
            </a:extLst>
          </p:cNvPr>
          <p:cNvCxnSpPr>
            <a:cxnSpLocks/>
          </p:cNvCxnSpPr>
          <p:nvPr/>
        </p:nvCxnSpPr>
        <p:spPr>
          <a:xfrm flipH="1" flipV="1">
            <a:off x="1570731" y="4612144"/>
            <a:ext cx="757601" cy="72005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6" name="Conector recto de flecha 35">
            <a:extLst>
              <a:ext uri="{FF2B5EF4-FFF2-40B4-BE49-F238E27FC236}">
                <a16:creationId xmlns:a16="http://schemas.microsoft.com/office/drawing/2014/main" id="{D16119DA-6856-72B3-2648-F2D3FB21EAF0}"/>
              </a:ext>
            </a:extLst>
          </p:cNvPr>
          <p:cNvCxnSpPr>
            <a:cxnSpLocks/>
          </p:cNvCxnSpPr>
          <p:nvPr/>
        </p:nvCxnSpPr>
        <p:spPr>
          <a:xfrm flipH="1" flipV="1">
            <a:off x="3152983" y="648568"/>
            <a:ext cx="1592753" cy="138180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8" name="Conector recto de flecha 37">
            <a:extLst>
              <a:ext uri="{FF2B5EF4-FFF2-40B4-BE49-F238E27FC236}">
                <a16:creationId xmlns:a16="http://schemas.microsoft.com/office/drawing/2014/main" id="{ACB1BC17-FB68-2A51-35E0-A55F9553C92D}"/>
              </a:ext>
            </a:extLst>
          </p:cNvPr>
          <p:cNvCxnSpPr>
            <a:cxnSpLocks/>
          </p:cNvCxnSpPr>
          <p:nvPr/>
        </p:nvCxnSpPr>
        <p:spPr>
          <a:xfrm flipV="1">
            <a:off x="5415543" y="292044"/>
            <a:ext cx="2815256" cy="173559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2" name="Conector recto de flecha 41">
            <a:extLst>
              <a:ext uri="{FF2B5EF4-FFF2-40B4-BE49-F238E27FC236}">
                <a16:creationId xmlns:a16="http://schemas.microsoft.com/office/drawing/2014/main" id="{38908433-E727-16A3-5A35-BF1170C47686}"/>
              </a:ext>
            </a:extLst>
          </p:cNvPr>
          <p:cNvCxnSpPr>
            <a:cxnSpLocks/>
          </p:cNvCxnSpPr>
          <p:nvPr/>
        </p:nvCxnSpPr>
        <p:spPr>
          <a:xfrm flipV="1">
            <a:off x="4534899" y="598786"/>
            <a:ext cx="342723" cy="82164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6" name="Conector recto de flecha 45">
            <a:extLst>
              <a:ext uri="{FF2B5EF4-FFF2-40B4-BE49-F238E27FC236}">
                <a16:creationId xmlns:a16="http://schemas.microsoft.com/office/drawing/2014/main" id="{90A9A686-6145-3361-028C-B71308881117}"/>
              </a:ext>
            </a:extLst>
          </p:cNvPr>
          <p:cNvCxnSpPr>
            <a:cxnSpLocks/>
          </p:cNvCxnSpPr>
          <p:nvPr/>
        </p:nvCxnSpPr>
        <p:spPr>
          <a:xfrm flipV="1">
            <a:off x="6823171" y="3997325"/>
            <a:ext cx="2264435" cy="95005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8" name="Conector recto de flecha 47">
            <a:extLst>
              <a:ext uri="{FF2B5EF4-FFF2-40B4-BE49-F238E27FC236}">
                <a16:creationId xmlns:a16="http://schemas.microsoft.com/office/drawing/2014/main" id="{62BDCA3F-7BE1-944D-6567-E053BBB4BAB5}"/>
              </a:ext>
            </a:extLst>
          </p:cNvPr>
          <p:cNvCxnSpPr>
            <a:cxnSpLocks/>
          </p:cNvCxnSpPr>
          <p:nvPr/>
        </p:nvCxnSpPr>
        <p:spPr>
          <a:xfrm flipV="1">
            <a:off x="6096000" y="2027636"/>
            <a:ext cx="3212592" cy="113197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0" name="Conector recto de flecha 19">
            <a:extLst>
              <a:ext uri="{FF2B5EF4-FFF2-40B4-BE49-F238E27FC236}">
                <a16:creationId xmlns:a16="http://schemas.microsoft.com/office/drawing/2014/main" id="{F19B2ED9-4C3A-4A6D-F244-AE31D95B78DD}"/>
              </a:ext>
            </a:extLst>
          </p:cNvPr>
          <p:cNvCxnSpPr>
            <a:cxnSpLocks/>
          </p:cNvCxnSpPr>
          <p:nvPr/>
        </p:nvCxnSpPr>
        <p:spPr>
          <a:xfrm>
            <a:off x="2907962" y="5560810"/>
            <a:ext cx="585216" cy="89386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535631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D0768D1-4596-2923-8D24-73E0F9691CD6}"/>
              </a:ext>
            </a:extLst>
          </p:cNvPr>
          <p:cNvSpPr>
            <a:spLocks noGrp="1"/>
          </p:cNvSpPr>
          <p:nvPr>
            <p:ph type="title"/>
          </p:nvPr>
        </p:nvSpPr>
        <p:spPr>
          <a:xfrm>
            <a:off x="938396" y="1018867"/>
            <a:ext cx="10515600" cy="1325563"/>
          </a:xfrm>
        </p:spPr>
        <p:txBody>
          <a:bodyPr>
            <a:normAutofit fontScale="90000"/>
          </a:bodyPr>
          <a:lstStyle/>
          <a:p>
            <a:r>
              <a:rPr lang="es-ES" dirty="0"/>
              <a:t>Ajuste de modelo predictivo: </a:t>
            </a:r>
            <a:r>
              <a:rPr lang="es-ES" dirty="0" err="1"/>
              <a:t>Xgboost</a:t>
            </a:r>
            <a:r>
              <a:rPr lang="es-ES" dirty="0"/>
              <a:t>.</a:t>
            </a:r>
            <a:br>
              <a:rPr lang="es-ES" dirty="0"/>
            </a:br>
            <a:endParaRPr lang="es-AR" dirty="0"/>
          </a:p>
        </p:txBody>
      </p:sp>
      <p:sp>
        <p:nvSpPr>
          <p:cNvPr id="3" name="Marcador de contenido 2">
            <a:extLst>
              <a:ext uri="{FF2B5EF4-FFF2-40B4-BE49-F238E27FC236}">
                <a16:creationId xmlns:a16="http://schemas.microsoft.com/office/drawing/2014/main" id="{FDD4DAC9-3FFE-D364-10E0-C2D337B0DA0D}"/>
              </a:ext>
            </a:extLst>
          </p:cNvPr>
          <p:cNvSpPr>
            <a:spLocks noGrp="1"/>
          </p:cNvSpPr>
          <p:nvPr>
            <p:ph idx="1"/>
          </p:nvPr>
        </p:nvSpPr>
        <p:spPr>
          <a:xfrm>
            <a:off x="323296" y="2147363"/>
            <a:ext cx="2988075" cy="465156"/>
          </a:xfrm>
        </p:spPr>
        <p:txBody>
          <a:bodyPr>
            <a:noAutofit/>
          </a:bodyPr>
          <a:lstStyle/>
          <a:p>
            <a:pPr marL="0" indent="0">
              <a:buNone/>
            </a:pPr>
            <a:r>
              <a:rPr lang="es-ES" sz="2800" dirty="0"/>
              <a:t>Entrenamiento:</a:t>
            </a:r>
            <a:endParaRPr lang="es-AR" sz="2800" dirty="0"/>
          </a:p>
        </p:txBody>
      </p:sp>
      <p:pic>
        <p:nvPicPr>
          <p:cNvPr id="5" name="Imagen 4">
            <a:extLst>
              <a:ext uri="{FF2B5EF4-FFF2-40B4-BE49-F238E27FC236}">
                <a16:creationId xmlns:a16="http://schemas.microsoft.com/office/drawing/2014/main" id="{8B6E8099-F570-01FD-5B1D-DC0CD9CDC06D}"/>
              </a:ext>
            </a:extLst>
          </p:cNvPr>
          <p:cNvPicPr>
            <a:picLocks noChangeAspect="1"/>
          </p:cNvPicPr>
          <p:nvPr/>
        </p:nvPicPr>
        <p:blipFill>
          <a:blip r:embed="rId2"/>
          <a:stretch>
            <a:fillRect/>
          </a:stretch>
        </p:blipFill>
        <p:spPr>
          <a:xfrm>
            <a:off x="323296" y="2612519"/>
            <a:ext cx="4944862" cy="3803740"/>
          </a:xfrm>
          <a:prstGeom prst="rect">
            <a:avLst/>
          </a:prstGeom>
        </p:spPr>
      </p:pic>
      <p:sp>
        <p:nvSpPr>
          <p:cNvPr id="6" name="Marcador de contenido 2">
            <a:extLst>
              <a:ext uri="{FF2B5EF4-FFF2-40B4-BE49-F238E27FC236}">
                <a16:creationId xmlns:a16="http://schemas.microsoft.com/office/drawing/2014/main" id="{30C89C9A-D88D-6AD7-4EF0-ED46218EDA16}"/>
              </a:ext>
            </a:extLst>
          </p:cNvPr>
          <p:cNvSpPr txBox="1">
            <a:spLocks/>
          </p:cNvSpPr>
          <p:nvPr/>
        </p:nvSpPr>
        <p:spPr>
          <a:xfrm>
            <a:off x="6096000" y="2147363"/>
            <a:ext cx="2988075" cy="465156"/>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s-ES" dirty="0"/>
              <a:t>Testeo:</a:t>
            </a:r>
            <a:endParaRPr lang="es-AR" dirty="0"/>
          </a:p>
        </p:txBody>
      </p:sp>
      <p:pic>
        <p:nvPicPr>
          <p:cNvPr id="8" name="Imagen 7">
            <a:extLst>
              <a:ext uri="{FF2B5EF4-FFF2-40B4-BE49-F238E27FC236}">
                <a16:creationId xmlns:a16="http://schemas.microsoft.com/office/drawing/2014/main" id="{0A499160-1BCB-D84D-C1F2-E2343DF27BF5}"/>
              </a:ext>
            </a:extLst>
          </p:cNvPr>
          <p:cNvPicPr>
            <a:picLocks noChangeAspect="1"/>
          </p:cNvPicPr>
          <p:nvPr/>
        </p:nvPicPr>
        <p:blipFill>
          <a:blip r:embed="rId3"/>
          <a:stretch>
            <a:fillRect/>
          </a:stretch>
        </p:blipFill>
        <p:spPr>
          <a:xfrm>
            <a:off x="6196196" y="2612519"/>
            <a:ext cx="5570414" cy="1295952"/>
          </a:xfrm>
          <a:prstGeom prst="rect">
            <a:avLst/>
          </a:prstGeom>
        </p:spPr>
      </p:pic>
    </p:spTree>
    <p:extLst>
      <p:ext uri="{BB962C8B-B14F-4D97-AF65-F5344CB8AC3E}">
        <p14:creationId xmlns:p14="http://schemas.microsoft.com/office/powerpoint/2010/main" val="20206362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510350E-C832-0F33-EDF5-B4DC35FBA841}"/>
              </a:ext>
            </a:extLst>
          </p:cNvPr>
          <p:cNvSpPr>
            <a:spLocks noGrp="1"/>
          </p:cNvSpPr>
          <p:nvPr>
            <p:ph type="title"/>
          </p:nvPr>
        </p:nvSpPr>
        <p:spPr>
          <a:xfrm>
            <a:off x="1104530" y="450217"/>
            <a:ext cx="10515600" cy="1325563"/>
          </a:xfrm>
        </p:spPr>
        <p:txBody>
          <a:bodyPr>
            <a:normAutofit fontScale="90000"/>
          </a:bodyPr>
          <a:lstStyle/>
          <a:p>
            <a:r>
              <a:rPr lang="es-AR" dirty="0"/>
              <a:t>Ajuste y búsqueda de hiperparámetros por </a:t>
            </a:r>
            <a:r>
              <a:rPr lang="es-AR" dirty="0" err="1"/>
              <a:t>Bayesian</a:t>
            </a:r>
            <a:r>
              <a:rPr lang="es-AR" dirty="0"/>
              <a:t> </a:t>
            </a:r>
            <a:r>
              <a:rPr lang="es-AR" dirty="0" err="1"/>
              <a:t>Search</a:t>
            </a:r>
            <a:r>
              <a:rPr lang="es-AR" dirty="0"/>
              <a:t>:</a:t>
            </a:r>
          </a:p>
        </p:txBody>
      </p:sp>
      <p:sp>
        <p:nvSpPr>
          <p:cNvPr id="3" name="Marcador de contenido 2">
            <a:extLst>
              <a:ext uri="{FF2B5EF4-FFF2-40B4-BE49-F238E27FC236}">
                <a16:creationId xmlns:a16="http://schemas.microsoft.com/office/drawing/2014/main" id="{98B2B0EC-7FC3-193A-4B11-4571A900A88B}"/>
              </a:ext>
            </a:extLst>
          </p:cNvPr>
          <p:cNvSpPr>
            <a:spLocks noGrp="1"/>
          </p:cNvSpPr>
          <p:nvPr>
            <p:ph idx="1"/>
          </p:nvPr>
        </p:nvSpPr>
        <p:spPr>
          <a:xfrm>
            <a:off x="429827" y="1882066"/>
            <a:ext cx="10515600" cy="4845313"/>
          </a:xfrm>
        </p:spPr>
        <p:txBody>
          <a:bodyPr>
            <a:normAutofit/>
          </a:bodyPr>
          <a:lstStyle/>
          <a:p>
            <a:r>
              <a:rPr lang="es-ES" dirty="0"/>
              <a:t>1- Ajuste de un </a:t>
            </a:r>
            <a:r>
              <a:rPr lang="es-AR" dirty="0" err="1"/>
              <a:t>XGBClassifier</a:t>
            </a:r>
            <a:r>
              <a:rPr lang="es-AR" dirty="0"/>
              <a:t> con los parámetros por defecto. </a:t>
            </a:r>
            <a:r>
              <a:rPr lang="es-ES" dirty="0"/>
              <a:t>Al estar en presencia de una clasificación multiclase, la métrica objetivo se define como una </a:t>
            </a:r>
            <a:r>
              <a:rPr lang="es-ES" dirty="0" err="1"/>
              <a:t>multi:softprob</a:t>
            </a:r>
            <a:r>
              <a:rPr lang="es-ES" dirty="0"/>
              <a:t> ya que genera una probabilidad de pertenencia a cada una de las clases. </a:t>
            </a:r>
          </a:p>
          <a:p>
            <a:r>
              <a:rPr lang="es-ES" dirty="0"/>
              <a:t>2- Búsqueda de hiperparámetros por búsqueda Bayesiana. </a:t>
            </a:r>
          </a:p>
          <a:p>
            <a:r>
              <a:rPr lang="es-ES" dirty="0"/>
              <a:t>La optimización bayesiana funciona mediante la construcción de una distribución a posteriori de funciones (proceso gaussiano) que mejor describe la función que desea optimizar. A medida que crece el número de observaciones, la distribución a posteriori mejora y el algoritmo se vuelve más seguro de qué regiones en el espacio de parámetros vale la pena explorar y cuáles no.</a:t>
            </a:r>
            <a:endParaRPr lang="es-AR" dirty="0"/>
          </a:p>
          <a:p>
            <a:pPr marL="0" indent="0">
              <a:buNone/>
            </a:pPr>
            <a:r>
              <a:rPr lang="es-AR" dirty="0"/>
              <a:t>- </a:t>
            </a:r>
            <a:r>
              <a:rPr lang="es-AR" dirty="0" err="1"/>
              <a:t>colsample</a:t>
            </a:r>
            <a:r>
              <a:rPr lang="es-AR" dirty="0"/>
              <a:t>: 1.0                                                   - </a:t>
            </a:r>
            <a:r>
              <a:rPr lang="es-AR" dirty="0" err="1"/>
              <a:t>max_depth</a:t>
            </a:r>
            <a:r>
              <a:rPr lang="es-AR" dirty="0"/>
              <a:t>: 5.49</a:t>
            </a:r>
          </a:p>
          <a:p>
            <a:pPr marL="0" indent="0">
              <a:buNone/>
            </a:pPr>
            <a:r>
              <a:rPr lang="es-AR" dirty="0"/>
              <a:t>- gamma: 0.27                                                     - </a:t>
            </a:r>
            <a:r>
              <a:rPr lang="es-AR" dirty="0" err="1"/>
              <a:t>subsample</a:t>
            </a:r>
            <a:r>
              <a:rPr lang="es-AR" dirty="0"/>
              <a:t>: 1.0  </a:t>
            </a:r>
          </a:p>
          <a:p>
            <a:pPr marL="0" indent="0">
              <a:buNone/>
            </a:pPr>
            <a:r>
              <a:rPr lang="es-AR" dirty="0"/>
              <a:t>- </a:t>
            </a:r>
            <a:r>
              <a:rPr lang="es-AR" dirty="0" err="1"/>
              <a:t>learning_rate</a:t>
            </a:r>
            <a:r>
              <a:rPr lang="es-AR" dirty="0"/>
              <a:t>: 0.58                                          - </a:t>
            </a:r>
            <a:r>
              <a:rPr lang="es-AR" dirty="0" err="1"/>
              <a:t>n_estimators</a:t>
            </a:r>
            <a:r>
              <a:rPr lang="es-AR" dirty="0"/>
              <a:t>: 630.37.</a:t>
            </a:r>
          </a:p>
          <a:p>
            <a:endParaRPr lang="es-AR" dirty="0"/>
          </a:p>
          <a:p>
            <a:endParaRPr lang="es-AR" dirty="0"/>
          </a:p>
        </p:txBody>
      </p:sp>
    </p:spTree>
    <p:extLst>
      <p:ext uri="{BB962C8B-B14F-4D97-AF65-F5344CB8AC3E}">
        <p14:creationId xmlns:p14="http://schemas.microsoft.com/office/powerpoint/2010/main" val="41499781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19149B50-F072-5D59-A87C-F5A35E0BDDF3}"/>
              </a:ext>
            </a:extLst>
          </p:cNvPr>
          <p:cNvSpPr>
            <a:spLocks noGrp="1"/>
          </p:cNvSpPr>
          <p:nvPr>
            <p:ph idx="1"/>
          </p:nvPr>
        </p:nvSpPr>
        <p:spPr>
          <a:xfrm>
            <a:off x="0" y="1225033"/>
            <a:ext cx="8966892" cy="2019301"/>
          </a:xfrm>
        </p:spPr>
        <p:txBody>
          <a:bodyPr>
            <a:normAutofit/>
          </a:bodyPr>
          <a:lstStyle/>
          <a:p>
            <a:r>
              <a:rPr lang="es-AR" sz="3500" dirty="0"/>
              <a:t>Desempeño en el set de datos de testeo:</a:t>
            </a:r>
          </a:p>
        </p:txBody>
      </p:sp>
      <p:pic>
        <p:nvPicPr>
          <p:cNvPr id="6" name="Imagen 5">
            <a:extLst>
              <a:ext uri="{FF2B5EF4-FFF2-40B4-BE49-F238E27FC236}">
                <a16:creationId xmlns:a16="http://schemas.microsoft.com/office/drawing/2014/main" id="{AE1ED4D7-028A-9666-83E9-2EB9A0320812}"/>
              </a:ext>
            </a:extLst>
          </p:cNvPr>
          <p:cNvPicPr>
            <a:picLocks noChangeAspect="1"/>
          </p:cNvPicPr>
          <p:nvPr/>
        </p:nvPicPr>
        <p:blipFill>
          <a:blip r:embed="rId2"/>
          <a:stretch>
            <a:fillRect/>
          </a:stretch>
        </p:blipFill>
        <p:spPr>
          <a:xfrm>
            <a:off x="0" y="2419350"/>
            <a:ext cx="9286875" cy="2019300"/>
          </a:xfrm>
          <a:prstGeom prst="rect">
            <a:avLst/>
          </a:prstGeom>
        </p:spPr>
      </p:pic>
      <p:pic>
        <p:nvPicPr>
          <p:cNvPr id="8" name="Imagen 7">
            <a:extLst>
              <a:ext uri="{FF2B5EF4-FFF2-40B4-BE49-F238E27FC236}">
                <a16:creationId xmlns:a16="http://schemas.microsoft.com/office/drawing/2014/main" id="{B7BD8F4D-7483-95DC-C09D-9D4F204F0025}"/>
              </a:ext>
            </a:extLst>
          </p:cNvPr>
          <p:cNvPicPr>
            <a:picLocks noChangeAspect="1"/>
          </p:cNvPicPr>
          <p:nvPr/>
        </p:nvPicPr>
        <p:blipFill>
          <a:blip r:embed="rId3"/>
          <a:stretch>
            <a:fillRect/>
          </a:stretch>
        </p:blipFill>
        <p:spPr>
          <a:xfrm>
            <a:off x="115409" y="4456959"/>
            <a:ext cx="9239250" cy="2000250"/>
          </a:xfrm>
          <a:prstGeom prst="rect">
            <a:avLst/>
          </a:prstGeom>
        </p:spPr>
      </p:pic>
      <p:sp>
        <p:nvSpPr>
          <p:cNvPr id="11" name="CuadroTexto 10">
            <a:extLst>
              <a:ext uri="{FF2B5EF4-FFF2-40B4-BE49-F238E27FC236}">
                <a16:creationId xmlns:a16="http://schemas.microsoft.com/office/drawing/2014/main" id="{97661482-3553-122D-1B53-D46FBE57D445}"/>
              </a:ext>
            </a:extLst>
          </p:cNvPr>
          <p:cNvSpPr txBox="1"/>
          <p:nvPr/>
        </p:nvSpPr>
        <p:spPr>
          <a:xfrm>
            <a:off x="8805996" y="1416591"/>
            <a:ext cx="6094520" cy="707886"/>
          </a:xfrm>
          <a:prstGeom prst="rect">
            <a:avLst/>
          </a:prstGeom>
          <a:noFill/>
        </p:spPr>
        <p:txBody>
          <a:bodyPr wrap="square">
            <a:spAutoFit/>
          </a:bodyPr>
          <a:lstStyle/>
          <a:p>
            <a:r>
              <a:rPr lang="es-AR" sz="2000" dirty="0" err="1"/>
              <a:t>Precision</a:t>
            </a:r>
            <a:r>
              <a:rPr lang="es-AR" sz="2000" dirty="0"/>
              <a:t> = 0.97</a:t>
            </a:r>
          </a:p>
          <a:p>
            <a:r>
              <a:rPr lang="es-AR" sz="2000" dirty="0" err="1"/>
              <a:t>Recall</a:t>
            </a:r>
            <a:r>
              <a:rPr lang="es-AR" sz="2000" dirty="0"/>
              <a:t> = 0.97</a:t>
            </a:r>
          </a:p>
        </p:txBody>
      </p:sp>
      <p:sp>
        <p:nvSpPr>
          <p:cNvPr id="13" name="CuadroTexto 12">
            <a:extLst>
              <a:ext uri="{FF2B5EF4-FFF2-40B4-BE49-F238E27FC236}">
                <a16:creationId xmlns:a16="http://schemas.microsoft.com/office/drawing/2014/main" id="{F75BBAA2-565C-E30D-8508-5B399B1BD83A}"/>
              </a:ext>
            </a:extLst>
          </p:cNvPr>
          <p:cNvSpPr txBox="1"/>
          <p:nvPr/>
        </p:nvSpPr>
        <p:spPr>
          <a:xfrm>
            <a:off x="9545714" y="3059668"/>
            <a:ext cx="1409330" cy="369332"/>
          </a:xfrm>
          <a:prstGeom prst="rect">
            <a:avLst/>
          </a:prstGeom>
          <a:noFill/>
        </p:spPr>
        <p:txBody>
          <a:bodyPr wrap="square">
            <a:spAutoFit/>
          </a:bodyPr>
          <a:lstStyle/>
          <a:p>
            <a:r>
              <a:rPr lang="es-AR" dirty="0"/>
              <a:t>Originales</a:t>
            </a:r>
          </a:p>
        </p:txBody>
      </p:sp>
      <p:sp>
        <p:nvSpPr>
          <p:cNvPr id="14" name="CuadroTexto 13">
            <a:extLst>
              <a:ext uri="{FF2B5EF4-FFF2-40B4-BE49-F238E27FC236}">
                <a16:creationId xmlns:a16="http://schemas.microsoft.com/office/drawing/2014/main" id="{716F5CA1-DAB9-0CB1-EDDC-B956D6FA6AB1}"/>
              </a:ext>
            </a:extLst>
          </p:cNvPr>
          <p:cNvSpPr txBox="1"/>
          <p:nvPr/>
        </p:nvSpPr>
        <p:spPr>
          <a:xfrm>
            <a:off x="9545714" y="5087752"/>
            <a:ext cx="1409330" cy="369332"/>
          </a:xfrm>
          <a:prstGeom prst="rect">
            <a:avLst/>
          </a:prstGeom>
          <a:noFill/>
        </p:spPr>
        <p:txBody>
          <a:bodyPr wrap="square">
            <a:spAutoFit/>
          </a:bodyPr>
          <a:lstStyle/>
          <a:p>
            <a:r>
              <a:rPr lang="es-AR" dirty="0"/>
              <a:t>Predichos</a:t>
            </a:r>
          </a:p>
        </p:txBody>
      </p:sp>
      <p:sp>
        <p:nvSpPr>
          <p:cNvPr id="9" name="Marcador de contenido 2">
            <a:extLst>
              <a:ext uri="{FF2B5EF4-FFF2-40B4-BE49-F238E27FC236}">
                <a16:creationId xmlns:a16="http://schemas.microsoft.com/office/drawing/2014/main" id="{D96EF9C4-8486-3A43-A609-86621B514403}"/>
              </a:ext>
            </a:extLst>
          </p:cNvPr>
          <p:cNvSpPr txBox="1">
            <a:spLocks/>
          </p:cNvSpPr>
          <p:nvPr/>
        </p:nvSpPr>
        <p:spPr>
          <a:xfrm>
            <a:off x="8805996" y="177404"/>
            <a:ext cx="5752731" cy="2019301"/>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s-AR" dirty="0" err="1"/>
              <a:t>Accuracy</a:t>
            </a:r>
            <a:r>
              <a:rPr lang="es-AR" dirty="0"/>
              <a:t> 0.98</a:t>
            </a:r>
          </a:p>
          <a:p>
            <a:r>
              <a:rPr lang="es-AR" dirty="0" err="1"/>
              <a:t>Balanced</a:t>
            </a:r>
            <a:r>
              <a:rPr lang="es-AR" dirty="0"/>
              <a:t> </a:t>
            </a:r>
            <a:r>
              <a:rPr lang="es-AR" dirty="0" err="1"/>
              <a:t>Accuracy</a:t>
            </a:r>
            <a:r>
              <a:rPr lang="es-AR" dirty="0"/>
              <a:t> Score = 0.97</a:t>
            </a:r>
          </a:p>
          <a:p>
            <a:r>
              <a:rPr lang="es-AR" dirty="0"/>
              <a:t>F1 score = 0.97</a:t>
            </a:r>
          </a:p>
        </p:txBody>
      </p:sp>
    </p:spTree>
    <p:extLst>
      <p:ext uri="{BB962C8B-B14F-4D97-AF65-F5344CB8AC3E}">
        <p14:creationId xmlns:p14="http://schemas.microsoft.com/office/powerpoint/2010/main" val="30336720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71A4A93-E865-11D3-3911-98419B3E07F0}"/>
              </a:ext>
            </a:extLst>
          </p:cNvPr>
          <p:cNvSpPr>
            <a:spLocks noGrp="1"/>
          </p:cNvSpPr>
          <p:nvPr>
            <p:ph type="title"/>
          </p:nvPr>
        </p:nvSpPr>
        <p:spPr/>
        <p:txBody>
          <a:bodyPr/>
          <a:lstStyle/>
          <a:p>
            <a:r>
              <a:rPr lang="es-ES" dirty="0"/>
              <a:t>Aplicación a una zona desconocida:</a:t>
            </a:r>
            <a:endParaRPr lang="es-AR" dirty="0"/>
          </a:p>
        </p:txBody>
      </p:sp>
      <p:pic>
        <p:nvPicPr>
          <p:cNvPr id="7" name="Marcador de contenido 6">
            <a:extLst>
              <a:ext uri="{FF2B5EF4-FFF2-40B4-BE49-F238E27FC236}">
                <a16:creationId xmlns:a16="http://schemas.microsoft.com/office/drawing/2014/main" id="{AA97A7C6-3DAB-4E0D-6C87-C3CC1D6B9542}"/>
              </a:ext>
            </a:extLst>
          </p:cNvPr>
          <p:cNvPicPr>
            <a:picLocks noGrp="1" noChangeAspect="1"/>
          </p:cNvPicPr>
          <p:nvPr>
            <p:ph idx="1"/>
          </p:nvPr>
        </p:nvPicPr>
        <p:blipFill>
          <a:blip r:embed="rId2"/>
          <a:stretch>
            <a:fillRect/>
          </a:stretch>
        </p:blipFill>
        <p:spPr>
          <a:xfrm>
            <a:off x="74720" y="1876425"/>
            <a:ext cx="4886325" cy="1552575"/>
          </a:xfrm>
        </p:spPr>
      </p:pic>
      <p:pic>
        <p:nvPicPr>
          <p:cNvPr id="9" name="Imagen 8">
            <a:extLst>
              <a:ext uri="{FF2B5EF4-FFF2-40B4-BE49-F238E27FC236}">
                <a16:creationId xmlns:a16="http://schemas.microsoft.com/office/drawing/2014/main" id="{92A251C2-00A8-87F0-2BF7-3DA23E349E68}"/>
              </a:ext>
            </a:extLst>
          </p:cNvPr>
          <p:cNvPicPr>
            <a:picLocks noChangeAspect="1"/>
          </p:cNvPicPr>
          <p:nvPr/>
        </p:nvPicPr>
        <p:blipFill>
          <a:blip r:embed="rId3"/>
          <a:stretch>
            <a:fillRect/>
          </a:stretch>
        </p:blipFill>
        <p:spPr>
          <a:xfrm>
            <a:off x="6350578" y="1943718"/>
            <a:ext cx="5581650" cy="1647825"/>
          </a:xfrm>
          <a:prstGeom prst="rect">
            <a:avLst/>
          </a:prstGeom>
        </p:spPr>
      </p:pic>
      <p:sp>
        <p:nvSpPr>
          <p:cNvPr id="10" name="Flecha: a la derecha 9">
            <a:extLst>
              <a:ext uri="{FF2B5EF4-FFF2-40B4-BE49-F238E27FC236}">
                <a16:creationId xmlns:a16="http://schemas.microsoft.com/office/drawing/2014/main" id="{2A1F94AA-1FA6-B250-F3BE-147423D1C932}"/>
              </a:ext>
            </a:extLst>
          </p:cNvPr>
          <p:cNvSpPr/>
          <p:nvPr/>
        </p:nvSpPr>
        <p:spPr>
          <a:xfrm>
            <a:off x="5311889" y="2013388"/>
            <a:ext cx="740747" cy="10386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pic>
        <p:nvPicPr>
          <p:cNvPr id="12" name="Imagen 11">
            <a:extLst>
              <a:ext uri="{FF2B5EF4-FFF2-40B4-BE49-F238E27FC236}">
                <a16:creationId xmlns:a16="http://schemas.microsoft.com/office/drawing/2014/main" id="{A27D5035-8957-A6F3-47B1-0CB8004B6F95}"/>
              </a:ext>
            </a:extLst>
          </p:cNvPr>
          <p:cNvPicPr>
            <a:picLocks noChangeAspect="1"/>
          </p:cNvPicPr>
          <p:nvPr/>
        </p:nvPicPr>
        <p:blipFill>
          <a:blip r:embed="rId4"/>
          <a:stretch>
            <a:fillRect/>
          </a:stretch>
        </p:blipFill>
        <p:spPr>
          <a:xfrm>
            <a:off x="74720" y="4435690"/>
            <a:ext cx="5646423" cy="1795026"/>
          </a:xfrm>
          <a:prstGeom prst="rect">
            <a:avLst/>
          </a:prstGeom>
        </p:spPr>
      </p:pic>
      <p:pic>
        <p:nvPicPr>
          <p:cNvPr id="14" name="Imagen 13">
            <a:extLst>
              <a:ext uri="{FF2B5EF4-FFF2-40B4-BE49-F238E27FC236}">
                <a16:creationId xmlns:a16="http://schemas.microsoft.com/office/drawing/2014/main" id="{7905DF81-017A-EBF1-D2B5-EA0E91DA7A32}"/>
              </a:ext>
            </a:extLst>
          </p:cNvPr>
          <p:cNvPicPr>
            <a:picLocks noChangeAspect="1"/>
          </p:cNvPicPr>
          <p:nvPr/>
        </p:nvPicPr>
        <p:blipFill>
          <a:blip r:embed="rId5"/>
          <a:stretch>
            <a:fillRect/>
          </a:stretch>
        </p:blipFill>
        <p:spPr>
          <a:xfrm>
            <a:off x="6095999" y="4435689"/>
            <a:ext cx="5654751" cy="1795026"/>
          </a:xfrm>
          <a:prstGeom prst="rect">
            <a:avLst/>
          </a:prstGeom>
        </p:spPr>
      </p:pic>
      <p:sp>
        <p:nvSpPr>
          <p:cNvPr id="15" name="Flecha: a la derecha 14">
            <a:extLst>
              <a:ext uri="{FF2B5EF4-FFF2-40B4-BE49-F238E27FC236}">
                <a16:creationId xmlns:a16="http://schemas.microsoft.com/office/drawing/2014/main" id="{ED9D94D8-9923-29BD-CA04-4B1C29927AAB}"/>
              </a:ext>
            </a:extLst>
          </p:cNvPr>
          <p:cNvSpPr/>
          <p:nvPr/>
        </p:nvSpPr>
        <p:spPr>
          <a:xfrm rot="5400000">
            <a:off x="5460860" y="3461807"/>
            <a:ext cx="740747" cy="10386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Tree>
    <p:extLst>
      <p:ext uri="{BB962C8B-B14F-4D97-AF65-F5344CB8AC3E}">
        <p14:creationId xmlns:p14="http://schemas.microsoft.com/office/powerpoint/2010/main" val="40990794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BFCF63C-C9FB-5920-E8F7-7574EE506002}"/>
              </a:ext>
            </a:extLst>
          </p:cNvPr>
          <p:cNvSpPr>
            <a:spLocks noGrp="1"/>
          </p:cNvSpPr>
          <p:nvPr>
            <p:ph type="title"/>
          </p:nvPr>
        </p:nvSpPr>
        <p:spPr>
          <a:xfrm>
            <a:off x="1164336" y="386033"/>
            <a:ext cx="10058400" cy="1450757"/>
          </a:xfrm>
        </p:spPr>
        <p:txBody>
          <a:bodyPr/>
          <a:lstStyle/>
          <a:p>
            <a:r>
              <a:rPr lang="es-ES" dirty="0"/>
              <a:t>Variable </a:t>
            </a:r>
            <a:r>
              <a:rPr lang="es-ES" dirty="0" err="1"/>
              <a:t>importance</a:t>
            </a:r>
            <a:endParaRPr lang="es-AR" dirty="0"/>
          </a:p>
        </p:txBody>
      </p:sp>
      <p:pic>
        <p:nvPicPr>
          <p:cNvPr id="5" name="Imagen 4">
            <a:extLst>
              <a:ext uri="{FF2B5EF4-FFF2-40B4-BE49-F238E27FC236}">
                <a16:creationId xmlns:a16="http://schemas.microsoft.com/office/drawing/2014/main" id="{0FBF28F2-FFEF-5E2F-947F-4AF35B9DCF85}"/>
              </a:ext>
            </a:extLst>
          </p:cNvPr>
          <p:cNvPicPr>
            <a:picLocks noChangeAspect="1"/>
          </p:cNvPicPr>
          <p:nvPr/>
        </p:nvPicPr>
        <p:blipFill>
          <a:blip r:embed="rId2"/>
          <a:stretch>
            <a:fillRect/>
          </a:stretch>
        </p:blipFill>
        <p:spPr>
          <a:xfrm>
            <a:off x="0" y="1830576"/>
            <a:ext cx="7612956" cy="5027424"/>
          </a:xfrm>
          <a:prstGeom prst="rect">
            <a:avLst/>
          </a:prstGeom>
        </p:spPr>
      </p:pic>
      <p:sp>
        <p:nvSpPr>
          <p:cNvPr id="6" name="Título 1">
            <a:extLst>
              <a:ext uri="{FF2B5EF4-FFF2-40B4-BE49-F238E27FC236}">
                <a16:creationId xmlns:a16="http://schemas.microsoft.com/office/drawing/2014/main" id="{D5B4EFA0-4D00-9B06-0C94-38E7A21EE09F}"/>
              </a:ext>
            </a:extLst>
          </p:cNvPr>
          <p:cNvSpPr txBox="1">
            <a:spLocks/>
          </p:cNvSpPr>
          <p:nvPr/>
        </p:nvSpPr>
        <p:spPr>
          <a:xfrm>
            <a:off x="7659121" y="2171259"/>
            <a:ext cx="3563615" cy="1450757"/>
          </a:xfrm>
          <a:prstGeom prst="rect">
            <a:avLst/>
          </a:prstGeom>
        </p:spPr>
        <p:txBody>
          <a:bodyPr vert="horz" lIns="91440" tIns="45720" rIns="91440" bIns="45720" rtlCol="0" anchor="b">
            <a:normAutofit/>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marL="342900" indent="-342900">
              <a:buFontTx/>
              <a:buChar char="-"/>
            </a:pPr>
            <a:r>
              <a:rPr lang="es-ES" sz="2500" dirty="0"/>
              <a:t>Banda 10 : TIR.</a:t>
            </a:r>
          </a:p>
          <a:p>
            <a:pPr marL="342900" indent="-342900">
              <a:buFontTx/>
              <a:buChar char="-"/>
            </a:pPr>
            <a:r>
              <a:rPr lang="es-ES" sz="2500" dirty="0"/>
              <a:t>Banda 5: NIR.</a:t>
            </a:r>
          </a:p>
          <a:p>
            <a:pPr marL="342900" indent="-342900">
              <a:buFontTx/>
              <a:buChar char="-"/>
            </a:pPr>
            <a:r>
              <a:rPr lang="es-ES" sz="2500" dirty="0"/>
              <a:t>Banda </a:t>
            </a:r>
            <a:r>
              <a:rPr lang="es-ES" sz="2500"/>
              <a:t>1: Costera.</a:t>
            </a:r>
            <a:endParaRPr lang="es-ES" sz="2500" dirty="0"/>
          </a:p>
          <a:p>
            <a:pPr marL="342900" indent="-342900">
              <a:buFontTx/>
              <a:buChar char="-"/>
            </a:pPr>
            <a:r>
              <a:rPr lang="es-ES" sz="2500" dirty="0"/>
              <a:t>Banda 3: Verde.</a:t>
            </a:r>
            <a:endParaRPr lang="es-AR" sz="2500" dirty="0"/>
          </a:p>
        </p:txBody>
      </p:sp>
    </p:spTree>
    <p:extLst>
      <p:ext uri="{BB962C8B-B14F-4D97-AF65-F5344CB8AC3E}">
        <p14:creationId xmlns:p14="http://schemas.microsoft.com/office/powerpoint/2010/main" val="13790965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F582F5C-3AAF-BC1E-F1BD-79816FF2C435}"/>
              </a:ext>
            </a:extLst>
          </p:cNvPr>
          <p:cNvSpPr>
            <a:spLocks noGrp="1"/>
          </p:cNvSpPr>
          <p:nvPr>
            <p:ph type="title"/>
          </p:nvPr>
        </p:nvSpPr>
        <p:spPr>
          <a:xfrm>
            <a:off x="838200" y="116550"/>
            <a:ext cx="10515600" cy="1325563"/>
          </a:xfrm>
        </p:spPr>
        <p:txBody>
          <a:bodyPr/>
          <a:lstStyle/>
          <a:p>
            <a:r>
              <a:rPr lang="es-ES" dirty="0"/>
              <a:t>Propuesta de trabajo</a:t>
            </a:r>
            <a:endParaRPr lang="es-AR" dirty="0"/>
          </a:p>
        </p:txBody>
      </p:sp>
      <p:sp>
        <p:nvSpPr>
          <p:cNvPr id="3" name="Marcador de contenido 2">
            <a:extLst>
              <a:ext uri="{FF2B5EF4-FFF2-40B4-BE49-F238E27FC236}">
                <a16:creationId xmlns:a16="http://schemas.microsoft.com/office/drawing/2014/main" id="{B94342D9-76F6-A944-DA30-44BD97A4CAAF}"/>
              </a:ext>
            </a:extLst>
          </p:cNvPr>
          <p:cNvSpPr>
            <a:spLocks noGrp="1"/>
          </p:cNvSpPr>
          <p:nvPr>
            <p:ph idx="1"/>
          </p:nvPr>
        </p:nvSpPr>
        <p:spPr>
          <a:xfrm>
            <a:off x="926977" y="1914402"/>
            <a:ext cx="10515600" cy="4351338"/>
          </a:xfrm>
        </p:spPr>
        <p:txBody>
          <a:bodyPr>
            <a:normAutofit/>
          </a:bodyPr>
          <a:lstStyle/>
          <a:p>
            <a:pPr marL="0" indent="0">
              <a:buNone/>
            </a:pPr>
            <a:r>
              <a:rPr lang="es-ES" dirty="0"/>
              <a:t>Propongo llevar a cabo una extensión de la guía 3, esta guía fue tediosa y me tomo mucho tiempo dado al procedimiento que había que seguir. A continuación, aplicare un procedimiento alternativo por medio de un algoritmo de machine </a:t>
            </a:r>
            <a:r>
              <a:rPr lang="es-ES" dirty="0" err="1"/>
              <a:t>learning</a:t>
            </a:r>
            <a:r>
              <a:rPr lang="es-ES" dirty="0"/>
              <a:t>, que busque diferenciar los usos de suelo de interés de manera automática.</a:t>
            </a:r>
          </a:p>
          <a:p>
            <a:pPr marL="0" indent="0">
              <a:buNone/>
            </a:pPr>
            <a:r>
              <a:rPr lang="es-ES" dirty="0"/>
              <a:t>En primera instancia ajustaré un algoritmo de clasificación no supervisado para caracterizar los elementos que mantengan un estrecho parentesco. Luego reclasificaré estos grupos en función de los usos de suelo de interés ayudado por Google </a:t>
            </a:r>
            <a:r>
              <a:rPr lang="es-ES" dirty="0" err="1"/>
              <a:t>Earth</a:t>
            </a:r>
            <a:r>
              <a:rPr lang="es-ES" dirty="0"/>
              <a:t>, </a:t>
            </a:r>
            <a:r>
              <a:rPr lang="es-ES" dirty="0" err="1"/>
              <a:t>Maps</a:t>
            </a:r>
            <a:r>
              <a:rPr lang="es-ES" dirty="0"/>
              <a:t> y la cobertura de usos de suelo de la provincia de Córdoba como medio de validación de las decisiones que tomo.  </a:t>
            </a:r>
          </a:p>
          <a:p>
            <a:pPr marL="0" indent="0">
              <a:buNone/>
            </a:pPr>
            <a:r>
              <a:rPr lang="es-ES" dirty="0"/>
              <a:t>A partir de las etiquetas obtenidas, entrenare un algoritmo predictivo para generar una herramienta que permita diferenciar los usos de suelo de la provincia de Córdoba de manera automática. </a:t>
            </a:r>
          </a:p>
        </p:txBody>
      </p:sp>
    </p:spTree>
    <p:extLst>
      <p:ext uri="{BB962C8B-B14F-4D97-AF65-F5344CB8AC3E}">
        <p14:creationId xmlns:p14="http://schemas.microsoft.com/office/powerpoint/2010/main" val="7752772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3A740B6-7C63-BD70-059F-3712A8C0D177}"/>
              </a:ext>
            </a:extLst>
          </p:cNvPr>
          <p:cNvSpPr>
            <a:spLocks noGrp="1"/>
          </p:cNvSpPr>
          <p:nvPr>
            <p:ph type="title"/>
          </p:nvPr>
        </p:nvSpPr>
        <p:spPr>
          <a:xfrm>
            <a:off x="1003177" y="430568"/>
            <a:ext cx="10515600" cy="1325563"/>
          </a:xfrm>
        </p:spPr>
        <p:txBody>
          <a:bodyPr/>
          <a:lstStyle/>
          <a:p>
            <a:r>
              <a:rPr lang="es-ES" dirty="0"/>
              <a:t>Itinerario de trabajo:</a:t>
            </a:r>
            <a:endParaRPr lang="es-AR" dirty="0"/>
          </a:p>
        </p:txBody>
      </p:sp>
      <p:sp>
        <p:nvSpPr>
          <p:cNvPr id="3" name="Marcador de contenido 2">
            <a:extLst>
              <a:ext uri="{FF2B5EF4-FFF2-40B4-BE49-F238E27FC236}">
                <a16:creationId xmlns:a16="http://schemas.microsoft.com/office/drawing/2014/main" id="{88E03BFF-6EB9-D807-FE4D-0CB850C5DB45}"/>
              </a:ext>
            </a:extLst>
          </p:cNvPr>
          <p:cNvSpPr>
            <a:spLocks noGrp="1"/>
          </p:cNvSpPr>
          <p:nvPr>
            <p:ph idx="1"/>
          </p:nvPr>
        </p:nvSpPr>
        <p:spPr>
          <a:xfrm>
            <a:off x="1113408" y="1837679"/>
            <a:ext cx="11078592" cy="5353234"/>
          </a:xfrm>
        </p:spPr>
        <p:txBody>
          <a:bodyPr>
            <a:normAutofit/>
          </a:bodyPr>
          <a:lstStyle/>
          <a:p>
            <a:pPr marL="0" indent="0">
              <a:buNone/>
            </a:pPr>
            <a:r>
              <a:rPr lang="es-ES" dirty="0"/>
              <a:t>1- Descargar / levantar las imágenes de Landsat 8.</a:t>
            </a:r>
          </a:p>
          <a:p>
            <a:pPr marL="0" indent="0">
              <a:buNone/>
            </a:pPr>
            <a:r>
              <a:rPr lang="es-ES" dirty="0"/>
              <a:t>2- Preprocesamiento de la imagen.  </a:t>
            </a:r>
          </a:p>
          <a:p>
            <a:pPr marL="0" indent="0">
              <a:buNone/>
            </a:pPr>
            <a:r>
              <a:rPr lang="es-ES" dirty="0"/>
              <a:t>3- Generar un recorte.</a:t>
            </a:r>
          </a:p>
          <a:p>
            <a:pPr marL="0" indent="0">
              <a:buNone/>
            </a:pPr>
            <a:r>
              <a:rPr lang="es-ES" dirty="0"/>
              <a:t>4- Pasar los pixeles de las bandas a un </a:t>
            </a:r>
            <a:r>
              <a:rPr lang="es-ES" dirty="0" err="1"/>
              <a:t>DataFrame</a:t>
            </a:r>
            <a:r>
              <a:rPr lang="es-ES" dirty="0"/>
              <a:t>.</a:t>
            </a:r>
          </a:p>
          <a:p>
            <a:pPr marL="0" indent="0">
              <a:buNone/>
            </a:pPr>
            <a:r>
              <a:rPr lang="es-ES" dirty="0"/>
              <a:t>5- Clasificación no supervisada: K-</a:t>
            </a:r>
            <a:r>
              <a:rPr lang="es-ES" dirty="0" err="1"/>
              <a:t>means</a:t>
            </a:r>
            <a:r>
              <a:rPr lang="es-ES" dirty="0"/>
              <a:t> </a:t>
            </a:r>
            <a:r>
              <a:rPr lang="es-ES" dirty="0" err="1"/>
              <a:t>clustering</a:t>
            </a:r>
            <a:r>
              <a:rPr lang="es-ES" dirty="0"/>
              <a:t> con mini </a:t>
            </a:r>
            <a:r>
              <a:rPr lang="es-ES" dirty="0" err="1"/>
              <a:t>batch</a:t>
            </a:r>
            <a:r>
              <a:rPr lang="es-ES" dirty="0"/>
              <a:t>.</a:t>
            </a:r>
          </a:p>
          <a:p>
            <a:pPr marL="0" indent="0">
              <a:buNone/>
            </a:pPr>
            <a:r>
              <a:rPr lang="es-ES" dirty="0"/>
              <a:t>6- Asignación de etiquetas de uso de suelo. </a:t>
            </a:r>
          </a:p>
          <a:p>
            <a:pPr marL="0" indent="0">
              <a:buNone/>
            </a:pPr>
            <a:r>
              <a:rPr lang="es-ES" dirty="0"/>
              <a:t>7- Ajuste de modelo predictivo: </a:t>
            </a:r>
            <a:r>
              <a:rPr lang="es-ES" dirty="0" err="1"/>
              <a:t>Xgboost</a:t>
            </a:r>
            <a:r>
              <a:rPr lang="es-ES" dirty="0"/>
              <a:t>.</a:t>
            </a:r>
          </a:p>
          <a:p>
            <a:pPr marL="0" indent="0">
              <a:buNone/>
            </a:pPr>
            <a:r>
              <a:rPr lang="es-ES" dirty="0"/>
              <a:t>8- Optimización de hiperparámetros: </a:t>
            </a:r>
            <a:r>
              <a:rPr lang="es-ES" dirty="0" err="1"/>
              <a:t>Bayesian</a:t>
            </a:r>
            <a:r>
              <a:rPr lang="es-ES" dirty="0"/>
              <a:t> </a:t>
            </a:r>
            <a:r>
              <a:rPr lang="es-ES" dirty="0" err="1"/>
              <a:t>search</a:t>
            </a:r>
            <a:r>
              <a:rPr lang="es-ES" dirty="0"/>
              <a:t>.</a:t>
            </a:r>
          </a:p>
          <a:p>
            <a:pPr marL="0" indent="0">
              <a:buNone/>
            </a:pPr>
            <a:r>
              <a:rPr lang="es-ES" dirty="0"/>
              <a:t>9- Aplicación del modelo a zona desconocida.</a:t>
            </a:r>
          </a:p>
          <a:p>
            <a:pPr marL="0" indent="0">
              <a:buNone/>
            </a:pPr>
            <a:r>
              <a:rPr lang="es-ES" dirty="0"/>
              <a:t>10- Interpretación resultados. </a:t>
            </a:r>
          </a:p>
          <a:p>
            <a:pPr marL="0" indent="0">
              <a:buNone/>
            </a:pPr>
            <a:endParaRPr lang="es-AR" dirty="0"/>
          </a:p>
        </p:txBody>
      </p:sp>
    </p:spTree>
    <p:extLst>
      <p:ext uri="{BB962C8B-B14F-4D97-AF65-F5344CB8AC3E}">
        <p14:creationId xmlns:p14="http://schemas.microsoft.com/office/powerpoint/2010/main" val="8602999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2A415EB-D1F8-7044-104D-B66128F47064}"/>
              </a:ext>
            </a:extLst>
          </p:cNvPr>
          <p:cNvSpPr>
            <a:spLocks noGrp="1"/>
          </p:cNvSpPr>
          <p:nvPr>
            <p:ph type="title"/>
          </p:nvPr>
        </p:nvSpPr>
        <p:spPr>
          <a:xfrm>
            <a:off x="973216" y="977685"/>
            <a:ext cx="10515600" cy="735706"/>
          </a:xfrm>
        </p:spPr>
        <p:txBody>
          <a:bodyPr/>
          <a:lstStyle/>
          <a:p>
            <a:pPr marL="0" indent="0"/>
            <a:r>
              <a:rPr lang="es-ES" dirty="0"/>
              <a:t>Landsat 8</a:t>
            </a:r>
          </a:p>
        </p:txBody>
      </p:sp>
      <p:sp>
        <p:nvSpPr>
          <p:cNvPr id="3" name="Marcador de contenido 2">
            <a:extLst>
              <a:ext uri="{FF2B5EF4-FFF2-40B4-BE49-F238E27FC236}">
                <a16:creationId xmlns:a16="http://schemas.microsoft.com/office/drawing/2014/main" id="{E15C3551-D6B6-2AA3-8E4C-B8DC423F0C63}"/>
              </a:ext>
            </a:extLst>
          </p:cNvPr>
          <p:cNvSpPr>
            <a:spLocks noGrp="1"/>
          </p:cNvSpPr>
          <p:nvPr>
            <p:ph idx="1"/>
          </p:nvPr>
        </p:nvSpPr>
        <p:spPr>
          <a:xfrm>
            <a:off x="1098613" y="1970844"/>
            <a:ext cx="10264806" cy="5525086"/>
          </a:xfrm>
        </p:spPr>
        <p:txBody>
          <a:bodyPr/>
          <a:lstStyle/>
          <a:p>
            <a:pPr marL="0" indent="0">
              <a:buNone/>
            </a:pPr>
            <a:r>
              <a:rPr lang="es-ES" dirty="0"/>
              <a:t>Landsat 8 es un satélite de observación terrestre estadounidense lanzado en el 2013. Operado por la NASA y el Servicio Geológico de los Estados Unidos (USGS) desde 1972.</a:t>
            </a:r>
          </a:p>
          <a:p>
            <a:pPr marL="0" indent="0">
              <a:buNone/>
            </a:pPr>
            <a:r>
              <a:rPr lang="es-ES" dirty="0"/>
              <a:t>El satélite Landsat 8 transporta dos instrumentos OLI y TIRS, que corresponden a las siglas en inglés para </a:t>
            </a:r>
            <a:r>
              <a:rPr lang="es-ES" dirty="0" err="1"/>
              <a:t>Operational</a:t>
            </a:r>
            <a:r>
              <a:rPr lang="es-ES" dirty="0"/>
              <a:t> </a:t>
            </a:r>
            <a:r>
              <a:rPr lang="es-ES" dirty="0" err="1"/>
              <a:t>Land</a:t>
            </a:r>
            <a:r>
              <a:rPr lang="es-ES" dirty="0"/>
              <a:t> </a:t>
            </a:r>
            <a:r>
              <a:rPr lang="es-ES" dirty="0" err="1"/>
              <a:t>Imager</a:t>
            </a:r>
            <a:r>
              <a:rPr lang="es-ES" dirty="0"/>
              <a:t> (OLI) y </a:t>
            </a:r>
            <a:r>
              <a:rPr lang="es-ES" dirty="0" err="1"/>
              <a:t>Thermal</a:t>
            </a:r>
            <a:r>
              <a:rPr lang="es-ES" dirty="0"/>
              <a:t> </a:t>
            </a:r>
            <a:r>
              <a:rPr lang="es-ES" dirty="0" err="1"/>
              <a:t>Infrared</a:t>
            </a:r>
            <a:r>
              <a:rPr lang="es-ES" dirty="0"/>
              <a:t> Sensor (TIRS). El sensor OLI provee acceso a nueve bandas espectrales que cubren el espectro desde los 0.433 </a:t>
            </a:r>
            <a:r>
              <a:rPr lang="es-ES" dirty="0" err="1"/>
              <a:t>μm</a:t>
            </a:r>
            <a:r>
              <a:rPr lang="es-ES" dirty="0"/>
              <a:t> a los 1.390 </a:t>
            </a:r>
            <a:r>
              <a:rPr lang="es-ES" dirty="0" err="1"/>
              <a:t>μm</a:t>
            </a:r>
            <a:r>
              <a:rPr lang="es-ES" dirty="0"/>
              <a:t>, mientras que TIRS registra de 10.30μm a 12.50μm. </a:t>
            </a:r>
          </a:p>
          <a:p>
            <a:pPr marL="0" indent="0">
              <a:buNone/>
            </a:pPr>
            <a:r>
              <a:rPr lang="es-ES" dirty="0"/>
              <a:t>El satélite completa su órbita de 705 km de altura cada 99 minutos, y revisita un mismo punto sobre la superficie de la Tierra cada 16 días con un desfase de 8 días con respecto al satélite Landsat 7, del mismo proyecto. Bajo estas condiciones el satélite adquiere cerca de 650 imágenes diariamente. </a:t>
            </a:r>
          </a:p>
        </p:txBody>
      </p:sp>
    </p:spTree>
    <p:extLst>
      <p:ext uri="{BB962C8B-B14F-4D97-AF65-F5344CB8AC3E}">
        <p14:creationId xmlns:p14="http://schemas.microsoft.com/office/powerpoint/2010/main" val="29842629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1E29057-0A6C-901B-1BFD-DF1AA87EB6DA}"/>
              </a:ext>
            </a:extLst>
          </p:cNvPr>
          <p:cNvSpPr>
            <a:spLocks noGrp="1"/>
          </p:cNvSpPr>
          <p:nvPr>
            <p:ph type="title"/>
          </p:nvPr>
        </p:nvSpPr>
        <p:spPr>
          <a:xfrm>
            <a:off x="1038688" y="473693"/>
            <a:ext cx="10515600" cy="1325563"/>
          </a:xfrm>
        </p:spPr>
        <p:txBody>
          <a:bodyPr/>
          <a:lstStyle/>
          <a:p>
            <a:r>
              <a:rPr lang="es-ES" dirty="0"/>
              <a:t>Preprocesamiento de la imagen</a:t>
            </a:r>
            <a:endParaRPr lang="es-AR" dirty="0"/>
          </a:p>
        </p:txBody>
      </p:sp>
      <p:sp>
        <p:nvSpPr>
          <p:cNvPr id="3" name="Marcador de contenido 2">
            <a:extLst>
              <a:ext uri="{FF2B5EF4-FFF2-40B4-BE49-F238E27FC236}">
                <a16:creationId xmlns:a16="http://schemas.microsoft.com/office/drawing/2014/main" id="{88E562A2-10DB-7D54-DCD5-E71D3E8064A5}"/>
              </a:ext>
            </a:extLst>
          </p:cNvPr>
          <p:cNvSpPr>
            <a:spLocks noGrp="1"/>
          </p:cNvSpPr>
          <p:nvPr>
            <p:ph idx="1"/>
          </p:nvPr>
        </p:nvSpPr>
        <p:spPr>
          <a:xfrm>
            <a:off x="1187624" y="1799256"/>
            <a:ext cx="10515600" cy="1747321"/>
          </a:xfrm>
        </p:spPr>
        <p:txBody>
          <a:bodyPr/>
          <a:lstStyle/>
          <a:p>
            <a:pPr marL="0" indent="0">
              <a:buNone/>
            </a:pPr>
            <a:r>
              <a:rPr lang="es-ES" dirty="0"/>
              <a:t>1- Levanto la imagen en formato </a:t>
            </a:r>
            <a:r>
              <a:rPr lang="es-ES" dirty="0" err="1"/>
              <a:t>tif</a:t>
            </a:r>
            <a:r>
              <a:rPr lang="es-ES" dirty="0"/>
              <a:t> a través de la librería </a:t>
            </a:r>
            <a:r>
              <a:rPr lang="es-ES" b="1" dirty="0" err="1"/>
              <a:t>rasterio</a:t>
            </a:r>
            <a:r>
              <a:rPr lang="es-ES" dirty="0"/>
              <a:t>.</a:t>
            </a:r>
          </a:p>
          <a:p>
            <a:pPr marL="0" indent="0">
              <a:buNone/>
            </a:pPr>
            <a:r>
              <a:rPr lang="es-ES" dirty="0"/>
              <a:t>2- Aplico un </a:t>
            </a:r>
            <a:r>
              <a:rPr lang="es-ES" b="1" dirty="0"/>
              <a:t>realce lineal</a:t>
            </a:r>
            <a:r>
              <a:rPr lang="es-ES" dirty="0"/>
              <a:t> a las bandas de la imagen.</a:t>
            </a:r>
          </a:p>
          <a:p>
            <a:pPr marL="0" indent="0">
              <a:buNone/>
            </a:pPr>
            <a:endParaRPr lang="es-AR" dirty="0"/>
          </a:p>
        </p:txBody>
      </p:sp>
      <p:pic>
        <p:nvPicPr>
          <p:cNvPr id="5" name="Imagen 4">
            <a:extLst>
              <a:ext uri="{FF2B5EF4-FFF2-40B4-BE49-F238E27FC236}">
                <a16:creationId xmlns:a16="http://schemas.microsoft.com/office/drawing/2014/main" id="{67715BC9-4C08-F590-7984-F7DD47787E48}"/>
              </a:ext>
            </a:extLst>
          </p:cNvPr>
          <p:cNvPicPr>
            <a:picLocks noChangeAspect="1"/>
          </p:cNvPicPr>
          <p:nvPr/>
        </p:nvPicPr>
        <p:blipFill>
          <a:blip r:embed="rId2"/>
          <a:stretch>
            <a:fillRect/>
          </a:stretch>
        </p:blipFill>
        <p:spPr>
          <a:xfrm>
            <a:off x="0" y="2781453"/>
            <a:ext cx="4092606" cy="4111069"/>
          </a:xfrm>
          <a:prstGeom prst="rect">
            <a:avLst/>
          </a:prstGeom>
        </p:spPr>
      </p:pic>
      <p:sp>
        <p:nvSpPr>
          <p:cNvPr id="6" name="Marcador de contenido 2">
            <a:extLst>
              <a:ext uri="{FF2B5EF4-FFF2-40B4-BE49-F238E27FC236}">
                <a16:creationId xmlns:a16="http://schemas.microsoft.com/office/drawing/2014/main" id="{D5B2F85C-0DBB-9F96-52A5-A40D578AE085}"/>
              </a:ext>
            </a:extLst>
          </p:cNvPr>
          <p:cNvSpPr txBox="1">
            <a:spLocks/>
          </p:cNvSpPr>
          <p:nvPr/>
        </p:nvSpPr>
        <p:spPr>
          <a:xfrm>
            <a:off x="4092606" y="2860091"/>
            <a:ext cx="2336336" cy="686486"/>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s-ES" sz="2000" dirty="0"/>
              <a:t>Imagen RGB resultante de la combinación de las bandas 3,2, y 1.</a:t>
            </a:r>
          </a:p>
          <a:p>
            <a:pPr marL="0" indent="0">
              <a:buFont typeface="Arial" panose="020B0604020202020204" pitchFamily="34" charset="0"/>
              <a:buNone/>
            </a:pPr>
            <a:endParaRPr lang="es-AR" dirty="0"/>
          </a:p>
        </p:txBody>
      </p:sp>
      <p:sp>
        <p:nvSpPr>
          <p:cNvPr id="7" name="Marcador de contenido 2">
            <a:extLst>
              <a:ext uri="{FF2B5EF4-FFF2-40B4-BE49-F238E27FC236}">
                <a16:creationId xmlns:a16="http://schemas.microsoft.com/office/drawing/2014/main" id="{D8FF6EE8-A4F5-52A9-F060-0BB1FE7E0F58}"/>
              </a:ext>
            </a:extLst>
          </p:cNvPr>
          <p:cNvSpPr txBox="1">
            <a:spLocks/>
          </p:cNvSpPr>
          <p:nvPr/>
        </p:nvSpPr>
        <p:spPr>
          <a:xfrm>
            <a:off x="7158703" y="3063877"/>
            <a:ext cx="4942643" cy="117185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it-IT" sz="2000" dirty="0"/>
              <a:t>Dimensiones 7761 x 7691</a:t>
            </a:r>
          </a:p>
          <a:p>
            <a:pPr marL="0" indent="0">
              <a:buFont typeface="Arial" panose="020B0604020202020204" pitchFamily="34" charset="0"/>
              <a:buNone/>
            </a:pPr>
            <a:r>
              <a:rPr lang="it-IT" sz="2000" dirty="0"/>
              <a:t>Bandas empleadas: 1, 2, 3, 4, 5, 6, 7 y 10.</a:t>
            </a:r>
            <a:endParaRPr lang="es-ES" sz="2000" dirty="0"/>
          </a:p>
          <a:p>
            <a:pPr marL="0" indent="0">
              <a:buFont typeface="Arial" panose="020B0604020202020204" pitchFamily="34" charset="0"/>
              <a:buNone/>
            </a:pPr>
            <a:endParaRPr lang="es-AR" dirty="0"/>
          </a:p>
        </p:txBody>
      </p:sp>
      <p:pic>
        <p:nvPicPr>
          <p:cNvPr id="9" name="Imagen 8">
            <a:extLst>
              <a:ext uri="{FF2B5EF4-FFF2-40B4-BE49-F238E27FC236}">
                <a16:creationId xmlns:a16="http://schemas.microsoft.com/office/drawing/2014/main" id="{B3751F66-D603-03B6-4A2B-05806ABB0523}"/>
              </a:ext>
            </a:extLst>
          </p:cNvPr>
          <p:cNvPicPr>
            <a:picLocks noChangeAspect="1"/>
          </p:cNvPicPr>
          <p:nvPr/>
        </p:nvPicPr>
        <p:blipFill>
          <a:blip r:embed="rId3"/>
          <a:stretch>
            <a:fillRect/>
          </a:stretch>
        </p:blipFill>
        <p:spPr>
          <a:xfrm>
            <a:off x="7249357" y="3795224"/>
            <a:ext cx="4942643" cy="3062776"/>
          </a:xfrm>
          <a:prstGeom prst="rect">
            <a:avLst/>
          </a:prstGeom>
        </p:spPr>
      </p:pic>
    </p:spTree>
    <p:extLst>
      <p:ext uri="{BB962C8B-B14F-4D97-AF65-F5344CB8AC3E}">
        <p14:creationId xmlns:p14="http://schemas.microsoft.com/office/powerpoint/2010/main" val="16518183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07A4B43-F30B-FFF9-C42C-3FD81C00C81F}"/>
              </a:ext>
            </a:extLst>
          </p:cNvPr>
          <p:cNvSpPr>
            <a:spLocks noGrp="1"/>
          </p:cNvSpPr>
          <p:nvPr>
            <p:ph type="title"/>
          </p:nvPr>
        </p:nvSpPr>
        <p:spPr>
          <a:xfrm>
            <a:off x="1060142" y="270154"/>
            <a:ext cx="10515600" cy="877748"/>
          </a:xfrm>
        </p:spPr>
        <p:txBody>
          <a:bodyPr>
            <a:normAutofit/>
          </a:bodyPr>
          <a:lstStyle/>
          <a:p>
            <a:r>
              <a:rPr lang="es-ES" sz="3800" dirty="0"/>
              <a:t>Generar un recorte.</a:t>
            </a:r>
            <a:endParaRPr lang="es-AR" sz="3800" dirty="0"/>
          </a:p>
        </p:txBody>
      </p:sp>
      <p:sp>
        <p:nvSpPr>
          <p:cNvPr id="3" name="Marcador de contenido 2">
            <a:extLst>
              <a:ext uri="{FF2B5EF4-FFF2-40B4-BE49-F238E27FC236}">
                <a16:creationId xmlns:a16="http://schemas.microsoft.com/office/drawing/2014/main" id="{19DC9BCA-064D-3C01-733F-19A71CE969D9}"/>
              </a:ext>
            </a:extLst>
          </p:cNvPr>
          <p:cNvSpPr>
            <a:spLocks noGrp="1"/>
          </p:cNvSpPr>
          <p:nvPr>
            <p:ph idx="1"/>
          </p:nvPr>
        </p:nvSpPr>
        <p:spPr>
          <a:xfrm>
            <a:off x="1180730" y="1136342"/>
            <a:ext cx="10515600" cy="1325563"/>
          </a:xfrm>
        </p:spPr>
        <p:txBody>
          <a:bodyPr/>
          <a:lstStyle/>
          <a:p>
            <a:pPr marL="0" indent="0">
              <a:buNone/>
            </a:pPr>
            <a:r>
              <a:rPr lang="es-ES" dirty="0"/>
              <a:t>Se genera un recorte que abarque el área metropolitana de la provincia de Córdoba, Villa Carlos Paz y el Dique San Roque, de esta forma se facilita el trabajo con la imagen en el área de interés. </a:t>
            </a:r>
            <a:endParaRPr lang="es-AR" dirty="0"/>
          </a:p>
        </p:txBody>
      </p:sp>
      <p:pic>
        <p:nvPicPr>
          <p:cNvPr id="5" name="Imagen 4">
            <a:extLst>
              <a:ext uri="{FF2B5EF4-FFF2-40B4-BE49-F238E27FC236}">
                <a16:creationId xmlns:a16="http://schemas.microsoft.com/office/drawing/2014/main" id="{F14F51C0-DA39-07D9-670A-2A67C0EE4E26}"/>
              </a:ext>
            </a:extLst>
          </p:cNvPr>
          <p:cNvPicPr>
            <a:picLocks noChangeAspect="1"/>
          </p:cNvPicPr>
          <p:nvPr/>
        </p:nvPicPr>
        <p:blipFill>
          <a:blip r:embed="rId2"/>
          <a:stretch>
            <a:fillRect/>
          </a:stretch>
        </p:blipFill>
        <p:spPr>
          <a:xfrm>
            <a:off x="1180730" y="1799123"/>
            <a:ext cx="4812529" cy="4819712"/>
          </a:xfrm>
          <a:prstGeom prst="rect">
            <a:avLst/>
          </a:prstGeom>
        </p:spPr>
      </p:pic>
      <p:pic>
        <p:nvPicPr>
          <p:cNvPr id="11" name="Imagen 10">
            <a:extLst>
              <a:ext uri="{FF2B5EF4-FFF2-40B4-BE49-F238E27FC236}">
                <a16:creationId xmlns:a16="http://schemas.microsoft.com/office/drawing/2014/main" id="{1EBAB349-C9F8-5B39-BA21-8E827C5A790A}"/>
              </a:ext>
            </a:extLst>
          </p:cNvPr>
          <p:cNvPicPr>
            <a:picLocks noChangeAspect="1"/>
          </p:cNvPicPr>
          <p:nvPr/>
        </p:nvPicPr>
        <p:blipFill>
          <a:blip r:embed="rId3"/>
          <a:stretch>
            <a:fillRect/>
          </a:stretch>
        </p:blipFill>
        <p:spPr>
          <a:xfrm>
            <a:off x="6230644" y="1799123"/>
            <a:ext cx="4780626" cy="4862667"/>
          </a:xfrm>
          <a:prstGeom prst="rect">
            <a:avLst/>
          </a:prstGeom>
        </p:spPr>
      </p:pic>
    </p:spTree>
    <p:extLst>
      <p:ext uri="{BB962C8B-B14F-4D97-AF65-F5344CB8AC3E}">
        <p14:creationId xmlns:p14="http://schemas.microsoft.com/office/powerpoint/2010/main" val="32802845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4CCB222-1585-27A7-BA43-80E737FCF974}"/>
              </a:ext>
            </a:extLst>
          </p:cNvPr>
          <p:cNvSpPr>
            <a:spLocks noGrp="1"/>
          </p:cNvSpPr>
          <p:nvPr>
            <p:ph type="title"/>
          </p:nvPr>
        </p:nvSpPr>
        <p:spPr>
          <a:xfrm>
            <a:off x="1083076" y="521963"/>
            <a:ext cx="10515600" cy="806727"/>
          </a:xfrm>
        </p:spPr>
        <p:txBody>
          <a:bodyPr>
            <a:normAutofit/>
          </a:bodyPr>
          <a:lstStyle/>
          <a:p>
            <a:r>
              <a:rPr lang="es-ES" sz="3800" dirty="0"/>
              <a:t>De imagen a </a:t>
            </a:r>
            <a:r>
              <a:rPr lang="es-ES" sz="3800" dirty="0" err="1"/>
              <a:t>DataFrame</a:t>
            </a:r>
            <a:endParaRPr lang="es-AR" sz="3800" dirty="0"/>
          </a:p>
        </p:txBody>
      </p:sp>
      <p:sp>
        <p:nvSpPr>
          <p:cNvPr id="3" name="Marcador de contenido 2">
            <a:extLst>
              <a:ext uri="{FF2B5EF4-FFF2-40B4-BE49-F238E27FC236}">
                <a16:creationId xmlns:a16="http://schemas.microsoft.com/office/drawing/2014/main" id="{E92D18EA-0188-3C15-7B59-C10246F4AB43}"/>
              </a:ext>
            </a:extLst>
          </p:cNvPr>
          <p:cNvSpPr>
            <a:spLocks noGrp="1"/>
          </p:cNvSpPr>
          <p:nvPr>
            <p:ph idx="1"/>
          </p:nvPr>
        </p:nvSpPr>
        <p:spPr>
          <a:xfrm>
            <a:off x="1202185" y="1372863"/>
            <a:ext cx="10515600" cy="926453"/>
          </a:xfrm>
        </p:spPr>
        <p:txBody>
          <a:bodyPr/>
          <a:lstStyle/>
          <a:p>
            <a:pPr marL="0" indent="0">
              <a:buNone/>
            </a:pPr>
            <a:r>
              <a:rPr lang="es-ES" dirty="0"/>
              <a:t>Para poder trabajar pasamos los datos a un Data </a:t>
            </a:r>
            <a:r>
              <a:rPr lang="es-ES" dirty="0" err="1"/>
              <a:t>Frame</a:t>
            </a:r>
            <a:r>
              <a:rPr lang="es-ES" dirty="0"/>
              <a:t> con las bandas de interés.</a:t>
            </a:r>
            <a:endParaRPr lang="es-AR" dirty="0"/>
          </a:p>
        </p:txBody>
      </p:sp>
      <p:pic>
        <p:nvPicPr>
          <p:cNvPr id="5" name="Imagen 4">
            <a:extLst>
              <a:ext uri="{FF2B5EF4-FFF2-40B4-BE49-F238E27FC236}">
                <a16:creationId xmlns:a16="http://schemas.microsoft.com/office/drawing/2014/main" id="{2CD30856-5C58-0EE4-0D45-57F5350A342A}"/>
              </a:ext>
            </a:extLst>
          </p:cNvPr>
          <p:cNvPicPr>
            <a:picLocks noChangeAspect="1"/>
          </p:cNvPicPr>
          <p:nvPr/>
        </p:nvPicPr>
        <p:blipFill>
          <a:blip r:embed="rId2"/>
          <a:stretch>
            <a:fillRect/>
          </a:stretch>
        </p:blipFill>
        <p:spPr>
          <a:xfrm>
            <a:off x="5628173" y="3022337"/>
            <a:ext cx="6556588" cy="1922525"/>
          </a:xfrm>
          <a:prstGeom prst="rect">
            <a:avLst/>
          </a:prstGeom>
        </p:spPr>
      </p:pic>
      <p:pic>
        <p:nvPicPr>
          <p:cNvPr id="6" name="Imagen 5">
            <a:extLst>
              <a:ext uri="{FF2B5EF4-FFF2-40B4-BE49-F238E27FC236}">
                <a16:creationId xmlns:a16="http://schemas.microsoft.com/office/drawing/2014/main" id="{CB01FD42-49EE-09CC-2646-A44217BD233E}"/>
              </a:ext>
            </a:extLst>
          </p:cNvPr>
          <p:cNvPicPr>
            <a:picLocks noChangeAspect="1"/>
          </p:cNvPicPr>
          <p:nvPr/>
        </p:nvPicPr>
        <p:blipFill>
          <a:blip r:embed="rId3"/>
          <a:stretch>
            <a:fillRect/>
          </a:stretch>
        </p:blipFill>
        <p:spPr>
          <a:xfrm>
            <a:off x="139084" y="2126753"/>
            <a:ext cx="4521693" cy="4528442"/>
          </a:xfrm>
          <a:prstGeom prst="rect">
            <a:avLst/>
          </a:prstGeom>
        </p:spPr>
      </p:pic>
      <p:sp>
        <p:nvSpPr>
          <p:cNvPr id="7" name="Flecha: a la derecha 6">
            <a:extLst>
              <a:ext uri="{FF2B5EF4-FFF2-40B4-BE49-F238E27FC236}">
                <a16:creationId xmlns:a16="http://schemas.microsoft.com/office/drawing/2014/main" id="{4667E0CF-93DF-C86D-51DD-9E2B82A18549}"/>
              </a:ext>
            </a:extLst>
          </p:cNvPr>
          <p:cNvSpPr/>
          <p:nvPr/>
        </p:nvSpPr>
        <p:spPr>
          <a:xfrm>
            <a:off x="4774101" y="3542190"/>
            <a:ext cx="740747" cy="10386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Tree>
    <p:extLst>
      <p:ext uri="{BB962C8B-B14F-4D97-AF65-F5344CB8AC3E}">
        <p14:creationId xmlns:p14="http://schemas.microsoft.com/office/powerpoint/2010/main" val="36299666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45C9FE3-C2D0-AA3C-3709-847C8C01D499}"/>
              </a:ext>
            </a:extLst>
          </p:cNvPr>
          <p:cNvSpPr>
            <a:spLocks noGrp="1"/>
          </p:cNvSpPr>
          <p:nvPr>
            <p:ph type="title"/>
          </p:nvPr>
        </p:nvSpPr>
        <p:spPr>
          <a:xfrm>
            <a:off x="52605" y="304831"/>
            <a:ext cx="10515600" cy="1325563"/>
          </a:xfrm>
        </p:spPr>
        <p:txBody>
          <a:bodyPr>
            <a:normAutofit/>
          </a:bodyPr>
          <a:lstStyle/>
          <a:p>
            <a:r>
              <a:rPr lang="es-ES" sz="3800" dirty="0"/>
              <a:t>Clasificación no supervisada</a:t>
            </a:r>
            <a:endParaRPr lang="es-AR" sz="3800" dirty="0"/>
          </a:p>
        </p:txBody>
      </p:sp>
      <p:sp>
        <p:nvSpPr>
          <p:cNvPr id="3" name="Marcador de contenido 2">
            <a:extLst>
              <a:ext uri="{FF2B5EF4-FFF2-40B4-BE49-F238E27FC236}">
                <a16:creationId xmlns:a16="http://schemas.microsoft.com/office/drawing/2014/main" id="{67F97C78-BE15-9C3F-4495-5595CD2FF509}"/>
              </a:ext>
            </a:extLst>
          </p:cNvPr>
          <p:cNvSpPr>
            <a:spLocks noGrp="1"/>
          </p:cNvSpPr>
          <p:nvPr>
            <p:ph idx="1"/>
          </p:nvPr>
        </p:nvSpPr>
        <p:spPr>
          <a:xfrm>
            <a:off x="200566" y="1879631"/>
            <a:ext cx="5109839" cy="4272594"/>
          </a:xfrm>
        </p:spPr>
        <p:txBody>
          <a:bodyPr>
            <a:normAutofit/>
          </a:bodyPr>
          <a:lstStyle/>
          <a:p>
            <a:pPr marL="0" indent="0">
              <a:buNone/>
            </a:pPr>
            <a:r>
              <a:rPr lang="es-ES" dirty="0"/>
              <a:t>K-</a:t>
            </a:r>
            <a:r>
              <a:rPr lang="es-ES" dirty="0" err="1"/>
              <a:t>means</a:t>
            </a:r>
            <a:r>
              <a:rPr lang="es-ES" dirty="0"/>
              <a:t> </a:t>
            </a:r>
            <a:r>
              <a:rPr lang="es-ES" dirty="0" err="1"/>
              <a:t>clustering</a:t>
            </a:r>
            <a:r>
              <a:rPr lang="es-ES" dirty="0"/>
              <a:t> con mini </a:t>
            </a:r>
            <a:r>
              <a:rPr lang="es-ES" dirty="0" err="1"/>
              <a:t>batch</a:t>
            </a:r>
            <a:r>
              <a:rPr lang="es-ES" dirty="0"/>
              <a:t>: alternativa al algoritmo K-</a:t>
            </a:r>
            <a:r>
              <a:rPr lang="es-ES" dirty="0" err="1"/>
              <a:t>means</a:t>
            </a:r>
            <a:r>
              <a:rPr lang="es-ES" dirty="0"/>
              <a:t> para agrupar datos masivos. La ventaja de este algoritmo es que reduce el costo computacional al no usar todo el conjunto de datos en cada iteración sino una submuestra (mini </a:t>
            </a:r>
            <a:r>
              <a:rPr lang="es-ES" dirty="0" err="1"/>
              <a:t>batch</a:t>
            </a:r>
            <a:r>
              <a:rPr lang="es-ES" dirty="0"/>
              <a:t>) de un tamaño fijo. Esta estrategia reduce la cantidad de cálculos de distancia por iteración y dado a la cantidad de clústeres en los que vamos a dividir los datos, es conveniente. </a:t>
            </a:r>
            <a:endParaRPr lang="es-AR" dirty="0"/>
          </a:p>
        </p:txBody>
      </p:sp>
      <p:sp>
        <p:nvSpPr>
          <p:cNvPr id="4" name="Marcador de contenido 2">
            <a:extLst>
              <a:ext uri="{FF2B5EF4-FFF2-40B4-BE49-F238E27FC236}">
                <a16:creationId xmlns:a16="http://schemas.microsoft.com/office/drawing/2014/main" id="{FF0924FB-6E0D-231D-03DF-9DCF29C38B8C}"/>
              </a:ext>
            </a:extLst>
          </p:cNvPr>
          <p:cNvSpPr txBox="1">
            <a:spLocks/>
          </p:cNvSpPr>
          <p:nvPr/>
        </p:nvSpPr>
        <p:spPr>
          <a:xfrm>
            <a:off x="124863" y="5322130"/>
            <a:ext cx="5009550" cy="746620"/>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s-ES" dirty="0"/>
              <a:t>Se realizo un análisis de clúster con un K de 30.</a:t>
            </a:r>
            <a:endParaRPr lang="es-AR" dirty="0"/>
          </a:p>
        </p:txBody>
      </p:sp>
      <p:pic>
        <p:nvPicPr>
          <p:cNvPr id="6" name="Imagen 5">
            <a:extLst>
              <a:ext uri="{FF2B5EF4-FFF2-40B4-BE49-F238E27FC236}">
                <a16:creationId xmlns:a16="http://schemas.microsoft.com/office/drawing/2014/main" id="{81A2BBCD-6F6A-604F-4C32-15E7281127CD}"/>
              </a:ext>
            </a:extLst>
          </p:cNvPr>
          <p:cNvPicPr>
            <a:picLocks noChangeAspect="1"/>
          </p:cNvPicPr>
          <p:nvPr/>
        </p:nvPicPr>
        <p:blipFill>
          <a:blip r:embed="rId2"/>
          <a:stretch>
            <a:fillRect/>
          </a:stretch>
        </p:blipFill>
        <p:spPr>
          <a:xfrm>
            <a:off x="5486398" y="739718"/>
            <a:ext cx="6405239" cy="5813451"/>
          </a:xfrm>
          <a:prstGeom prst="rect">
            <a:avLst/>
          </a:prstGeom>
        </p:spPr>
      </p:pic>
    </p:spTree>
    <p:extLst>
      <p:ext uri="{BB962C8B-B14F-4D97-AF65-F5344CB8AC3E}">
        <p14:creationId xmlns:p14="http://schemas.microsoft.com/office/powerpoint/2010/main" val="27820779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3472CDD-150D-9B35-9B9E-4E02CA42E0DF}"/>
              </a:ext>
            </a:extLst>
          </p:cNvPr>
          <p:cNvSpPr>
            <a:spLocks noGrp="1"/>
          </p:cNvSpPr>
          <p:nvPr>
            <p:ph type="title"/>
          </p:nvPr>
        </p:nvSpPr>
        <p:spPr>
          <a:xfrm>
            <a:off x="190131" y="-540978"/>
            <a:ext cx="4399625" cy="1325563"/>
          </a:xfrm>
        </p:spPr>
        <p:txBody>
          <a:bodyPr>
            <a:normAutofit fontScale="90000"/>
          </a:bodyPr>
          <a:lstStyle/>
          <a:p>
            <a:r>
              <a:rPr lang="es-ES" dirty="0"/>
              <a:t>Clústeres en detalle</a:t>
            </a:r>
            <a:endParaRPr lang="es-AR" dirty="0"/>
          </a:p>
        </p:txBody>
      </p:sp>
      <p:pic>
        <p:nvPicPr>
          <p:cNvPr id="5" name="Marcador de contenido 4">
            <a:extLst>
              <a:ext uri="{FF2B5EF4-FFF2-40B4-BE49-F238E27FC236}">
                <a16:creationId xmlns:a16="http://schemas.microsoft.com/office/drawing/2014/main" id="{A9B63C0D-EFA1-1A32-5076-B8F7C80FEA16}"/>
              </a:ext>
            </a:extLst>
          </p:cNvPr>
          <p:cNvPicPr>
            <a:picLocks noGrp="1" noChangeAspect="1"/>
          </p:cNvPicPr>
          <p:nvPr>
            <p:ph idx="1"/>
          </p:nvPr>
        </p:nvPicPr>
        <p:blipFill>
          <a:blip r:embed="rId2"/>
          <a:stretch>
            <a:fillRect/>
          </a:stretch>
        </p:blipFill>
        <p:spPr>
          <a:xfrm>
            <a:off x="62144" y="825624"/>
            <a:ext cx="5199401" cy="2747384"/>
          </a:xfrm>
        </p:spPr>
      </p:pic>
      <p:pic>
        <p:nvPicPr>
          <p:cNvPr id="7" name="Imagen 6">
            <a:extLst>
              <a:ext uri="{FF2B5EF4-FFF2-40B4-BE49-F238E27FC236}">
                <a16:creationId xmlns:a16="http://schemas.microsoft.com/office/drawing/2014/main" id="{05985D63-D6F8-61BF-841D-F8B29DD0EA0E}"/>
              </a:ext>
            </a:extLst>
          </p:cNvPr>
          <p:cNvPicPr>
            <a:picLocks noChangeAspect="1"/>
          </p:cNvPicPr>
          <p:nvPr/>
        </p:nvPicPr>
        <p:blipFill>
          <a:blip r:embed="rId3"/>
          <a:stretch>
            <a:fillRect/>
          </a:stretch>
        </p:blipFill>
        <p:spPr>
          <a:xfrm>
            <a:off x="62144" y="3573008"/>
            <a:ext cx="5199401" cy="2747118"/>
          </a:xfrm>
          <a:prstGeom prst="rect">
            <a:avLst/>
          </a:prstGeom>
        </p:spPr>
      </p:pic>
      <p:pic>
        <p:nvPicPr>
          <p:cNvPr id="8" name="Imagen 7">
            <a:extLst>
              <a:ext uri="{FF2B5EF4-FFF2-40B4-BE49-F238E27FC236}">
                <a16:creationId xmlns:a16="http://schemas.microsoft.com/office/drawing/2014/main" id="{CC7990C1-3815-9CA4-B44C-E2EB39858EE8}"/>
              </a:ext>
            </a:extLst>
          </p:cNvPr>
          <p:cNvPicPr>
            <a:picLocks noChangeAspect="1"/>
          </p:cNvPicPr>
          <p:nvPr/>
        </p:nvPicPr>
        <p:blipFill>
          <a:blip r:embed="rId4"/>
          <a:stretch>
            <a:fillRect/>
          </a:stretch>
        </p:blipFill>
        <p:spPr>
          <a:xfrm>
            <a:off x="5788241" y="657157"/>
            <a:ext cx="3062795" cy="3115356"/>
          </a:xfrm>
          <a:prstGeom prst="rect">
            <a:avLst/>
          </a:prstGeom>
        </p:spPr>
      </p:pic>
      <p:pic>
        <p:nvPicPr>
          <p:cNvPr id="10" name="Imagen 9">
            <a:extLst>
              <a:ext uri="{FF2B5EF4-FFF2-40B4-BE49-F238E27FC236}">
                <a16:creationId xmlns:a16="http://schemas.microsoft.com/office/drawing/2014/main" id="{50AEE90C-38A1-4ACA-6635-E78CFB56FF0E}"/>
              </a:ext>
            </a:extLst>
          </p:cNvPr>
          <p:cNvPicPr>
            <a:picLocks noChangeAspect="1"/>
          </p:cNvPicPr>
          <p:nvPr/>
        </p:nvPicPr>
        <p:blipFill>
          <a:blip r:embed="rId5"/>
          <a:stretch>
            <a:fillRect/>
          </a:stretch>
        </p:blipFill>
        <p:spPr>
          <a:xfrm>
            <a:off x="8913967" y="646497"/>
            <a:ext cx="3215889" cy="3113650"/>
          </a:xfrm>
          <a:prstGeom prst="rect">
            <a:avLst/>
          </a:prstGeom>
        </p:spPr>
      </p:pic>
      <p:sp>
        <p:nvSpPr>
          <p:cNvPr id="11" name="Flecha: a la derecha 10">
            <a:extLst>
              <a:ext uri="{FF2B5EF4-FFF2-40B4-BE49-F238E27FC236}">
                <a16:creationId xmlns:a16="http://schemas.microsoft.com/office/drawing/2014/main" id="{1CCB12A9-4A96-C096-2296-F8545107DD7F}"/>
              </a:ext>
            </a:extLst>
          </p:cNvPr>
          <p:cNvSpPr/>
          <p:nvPr/>
        </p:nvSpPr>
        <p:spPr>
          <a:xfrm>
            <a:off x="5154520" y="1679972"/>
            <a:ext cx="740747" cy="10386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2" name="Flecha: a la derecha 11">
            <a:extLst>
              <a:ext uri="{FF2B5EF4-FFF2-40B4-BE49-F238E27FC236}">
                <a16:creationId xmlns:a16="http://schemas.microsoft.com/office/drawing/2014/main" id="{D4C079D0-93C3-71E9-B600-D94C7980EEDA}"/>
              </a:ext>
            </a:extLst>
          </p:cNvPr>
          <p:cNvSpPr/>
          <p:nvPr/>
        </p:nvSpPr>
        <p:spPr>
          <a:xfrm rot="5400000">
            <a:off x="6700714" y="3280030"/>
            <a:ext cx="740747" cy="10386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13" name="Marcador de contenido 2">
            <a:extLst>
              <a:ext uri="{FF2B5EF4-FFF2-40B4-BE49-F238E27FC236}">
                <a16:creationId xmlns:a16="http://schemas.microsoft.com/office/drawing/2014/main" id="{5431FE66-18A7-1CA2-EC3C-DB62E9AC4958}"/>
              </a:ext>
            </a:extLst>
          </p:cNvPr>
          <p:cNvSpPr txBox="1">
            <a:spLocks/>
          </p:cNvSpPr>
          <p:nvPr/>
        </p:nvSpPr>
        <p:spPr>
          <a:xfrm>
            <a:off x="5524893" y="4322650"/>
            <a:ext cx="3320226" cy="199747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s-ES" sz="2000" dirty="0"/>
              <a:t>1- Urbano alta compacidad.</a:t>
            </a:r>
          </a:p>
          <a:p>
            <a:pPr marL="0" indent="0">
              <a:buFont typeface="Arial" panose="020B0604020202020204" pitchFamily="34" charset="0"/>
              <a:buNone/>
            </a:pPr>
            <a:r>
              <a:rPr lang="es-ES" sz="2000" dirty="0"/>
              <a:t>2- Urbano media compacidad.</a:t>
            </a:r>
          </a:p>
          <a:p>
            <a:pPr marL="0" indent="0">
              <a:buFont typeface="Arial" panose="020B0604020202020204" pitchFamily="34" charset="0"/>
              <a:buNone/>
            </a:pPr>
            <a:r>
              <a:rPr lang="es-ES" sz="2000" dirty="0"/>
              <a:t>3- Urbano baja compacidad.</a:t>
            </a:r>
          </a:p>
          <a:p>
            <a:pPr marL="0" indent="0">
              <a:buFont typeface="Arial" panose="020B0604020202020204" pitchFamily="34" charset="0"/>
              <a:buNone/>
            </a:pPr>
            <a:r>
              <a:rPr lang="es-ES" sz="2000" dirty="0"/>
              <a:t>4- Monte.</a:t>
            </a:r>
          </a:p>
          <a:p>
            <a:pPr marL="0" indent="0">
              <a:buFont typeface="Arial" panose="020B0604020202020204" pitchFamily="34" charset="0"/>
              <a:buNone/>
            </a:pPr>
            <a:r>
              <a:rPr lang="es-ES" sz="2000" dirty="0"/>
              <a:t>5- Pastizales.</a:t>
            </a:r>
          </a:p>
        </p:txBody>
      </p:sp>
      <p:sp>
        <p:nvSpPr>
          <p:cNvPr id="15" name="CuadroTexto 14">
            <a:extLst>
              <a:ext uri="{FF2B5EF4-FFF2-40B4-BE49-F238E27FC236}">
                <a16:creationId xmlns:a16="http://schemas.microsoft.com/office/drawing/2014/main" id="{447B8848-AD1D-BD74-D123-B87134701A63}"/>
              </a:ext>
            </a:extLst>
          </p:cNvPr>
          <p:cNvSpPr txBox="1"/>
          <p:nvPr/>
        </p:nvSpPr>
        <p:spPr>
          <a:xfrm>
            <a:off x="9108467" y="4322650"/>
            <a:ext cx="3708600" cy="1862048"/>
          </a:xfrm>
          <a:prstGeom prst="rect">
            <a:avLst/>
          </a:prstGeom>
          <a:noFill/>
        </p:spPr>
        <p:txBody>
          <a:bodyPr wrap="square">
            <a:spAutoFit/>
          </a:bodyPr>
          <a:lstStyle/>
          <a:p>
            <a:pPr>
              <a:lnSpc>
                <a:spcPct val="90000"/>
              </a:lnSpc>
              <a:spcBef>
                <a:spcPts val="1000"/>
              </a:spcBef>
            </a:pPr>
            <a:r>
              <a:rPr lang="es-ES" sz="2000" dirty="0"/>
              <a:t>6- Matorral/Arbustal.</a:t>
            </a:r>
          </a:p>
          <a:p>
            <a:pPr>
              <a:lnSpc>
                <a:spcPct val="90000"/>
              </a:lnSpc>
              <a:spcBef>
                <a:spcPts val="1000"/>
              </a:spcBef>
            </a:pPr>
            <a:r>
              <a:rPr lang="es-ES" sz="2000" dirty="0"/>
              <a:t>7- Cuerpo de Agua.</a:t>
            </a:r>
          </a:p>
          <a:p>
            <a:pPr>
              <a:lnSpc>
                <a:spcPct val="90000"/>
              </a:lnSpc>
              <a:spcBef>
                <a:spcPts val="1000"/>
              </a:spcBef>
            </a:pPr>
            <a:r>
              <a:rPr lang="es-ES" sz="2000" dirty="0"/>
              <a:t>8- Cultivo Extensivo Anual.</a:t>
            </a:r>
          </a:p>
          <a:p>
            <a:pPr>
              <a:lnSpc>
                <a:spcPct val="90000"/>
              </a:lnSpc>
              <a:spcBef>
                <a:spcPts val="1000"/>
              </a:spcBef>
            </a:pPr>
            <a:r>
              <a:rPr lang="es-ES" sz="2000" dirty="0"/>
              <a:t>9- Cultivo Hortícola </a:t>
            </a:r>
            <a:r>
              <a:rPr lang="es-ES" sz="2000" dirty="0" err="1"/>
              <a:t>Multiespecifico</a:t>
            </a:r>
            <a:r>
              <a:rPr lang="es-ES" sz="2000" dirty="0"/>
              <a:t>. </a:t>
            </a:r>
            <a:endParaRPr lang="es-AR" sz="2000" dirty="0"/>
          </a:p>
        </p:txBody>
      </p:sp>
    </p:spTree>
    <p:extLst>
      <p:ext uri="{BB962C8B-B14F-4D97-AF65-F5344CB8AC3E}">
        <p14:creationId xmlns:p14="http://schemas.microsoft.com/office/powerpoint/2010/main" val="495080899"/>
      </p:ext>
    </p:extLst>
  </p:cSld>
  <p:clrMapOvr>
    <a:masterClrMapping/>
  </p:clrMapOvr>
</p:sld>
</file>

<file path=ppt/theme/theme1.xml><?xml version="1.0" encoding="utf-8"?>
<a:theme xmlns:a="http://schemas.openxmlformats.org/drawingml/2006/main" name="Retrospección">
  <a:themeElements>
    <a:clrScheme name="Retrospección">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ción">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ción">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docProps/app.xml><?xml version="1.0" encoding="utf-8"?>
<Properties xmlns="http://schemas.openxmlformats.org/officeDocument/2006/extended-properties" xmlns:vt="http://schemas.openxmlformats.org/officeDocument/2006/docPropsVTypes">
  <Template>Retrospect</Template>
  <TotalTime>134</TotalTime>
  <Words>933</Words>
  <Application>Microsoft Office PowerPoint</Application>
  <PresentationFormat>Panorámica</PresentationFormat>
  <Paragraphs>77</Paragraphs>
  <Slides>15</Slides>
  <Notes>0</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15</vt:i4>
      </vt:variant>
    </vt:vector>
  </HeadingPairs>
  <TitlesOfParts>
    <vt:vector size="19" baseType="lpstr">
      <vt:lpstr>Arial</vt:lpstr>
      <vt:lpstr>Calibri</vt:lpstr>
      <vt:lpstr>Calibri Light</vt:lpstr>
      <vt:lpstr>Retrospección</vt:lpstr>
      <vt:lpstr>Trabajo Final </vt:lpstr>
      <vt:lpstr>Propuesta de trabajo</vt:lpstr>
      <vt:lpstr>Itinerario de trabajo:</vt:lpstr>
      <vt:lpstr>Landsat 8</vt:lpstr>
      <vt:lpstr>Preprocesamiento de la imagen</vt:lpstr>
      <vt:lpstr>Generar un recorte.</vt:lpstr>
      <vt:lpstr>De imagen a DataFrame</vt:lpstr>
      <vt:lpstr>Clasificación no supervisada</vt:lpstr>
      <vt:lpstr>Clústeres en detalle</vt:lpstr>
      <vt:lpstr>Presentación de PowerPoint</vt:lpstr>
      <vt:lpstr>Ajuste de modelo predictivo: Xgboost. </vt:lpstr>
      <vt:lpstr>Ajuste y búsqueda de hiperparámetros por Bayesian Search:</vt:lpstr>
      <vt:lpstr>Presentación de PowerPoint</vt:lpstr>
      <vt:lpstr>Aplicación a una zona desconocida:</vt:lpstr>
      <vt:lpstr>Variable importance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Trabajo Final </dc:title>
  <dc:creator>martin rodiguez nuñez</dc:creator>
  <cp:lastModifiedBy>martin rodiguez nuñez</cp:lastModifiedBy>
  <cp:revision>5</cp:revision>
  <dcterms:created xsi:type="dcterms:W3CDTF">2022-06-30T11:47:55Z</dcterms:created>
  <dcterms:modified xsi:type="dcterms:W3CDTF">2022-07-07T17:38:08Z</dcterms:modified>
</cp:coreProperties>
</file>